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4"/>
  </p:notesMasterIdLst>
  <p:sldIdLst>
    <p:sldId id="278" r:id="rId2"/>
    <p:sldId id="257" r:id="rId3"/>
    <p:sldId id="258" r:id="rId4"/>
    <p:sldId id="259" r:id="rId5"/>
    <p:sldId id="260" r:id="rId6"/>
    <p:sldId id="261" r:id="rId7"/>
    <p:sldId id="262" r:id="rId8"/>
    <p:sldId id="263" r:id="rId9"/>
    <p:sldId id="272" r:id="rId10"/>
    <p:sldId id="274" r:id="rId11"/>
    <p:sldId id="265" r:id="rId12"/>
    <p:sldId id="273" r:id="rId13"/>
    <p:sldId id="266" r:id="rId14"/>
    <p:sldId id="267" r:id="rId15"/>
    <p:sldId id="268" r:id="rId16"/>
    <p:sldId id="275" r:id="rId17"/>
    <p:sldId id="269" r:id="rId18"/>
    <p:sldId id="276" r:id="rId19"/>
    <p:sldId id="270" r:id="rId20"/>
    <p:sldId id="271" r:id="rId21"/>
    <p:sldId id="277" r:id="rId22"/>
    <p:sldId id="280"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441" autoAdjust="0"/>
    <p:restoredTop sz="86380" autoAdjust="0"/>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66" y="0"/>
    </p:cViewPr>
  </p:outlin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07D0D8-C628-4582-9E19-B9B6367D8C25}" type="datetimeFigureOut">
              <a:rPr lang="ar-IQ" smtClean="0"/>
              <a:pPr/>
              <a:t>10/06/1440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C5A4FB0-0256-4AB6-8462-8C2B9C0FFF09}" type="slidenum">
              <a:rPr lang="ar-IQ" smtClean="0"/>
              <a:pPr/>
              <a:t>‹#›</a:t>
            </a:fld>
            <a:endParaRPr lang="ar-IQ"/>
          </a:p>
        </p:txBody>
      </p:sp>
    </p:spTree>
    <p:extLst>
      <p:ext uri="{BB962C8B-B14F-4D97-AF65-F5344CB8AC3E}">
        <p14:creationId xmlns:p14="http://schemas.microsoft.com/office/powerpoint/2010/main" xmlns="" val="17474728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9C5A4FB0-0256-4AB6-8462-8C2B9C0FFF09}" type="slidenum">
              <a:rPr lang="ar-IQ" smtClean="0"/>
              <a:pPr/>
              <a:t>20</a:t>
            </a:fld>
            <a:endParaRPr lang="ar-IQ"/>
          </a:p>
        </p:txBody>
      </p:sp>
    </p:spTree>
    <p:extLst>
      <p:ext uri="{BB962C8B-B14F-4D97-AF65-F5344CB8AC3E}">
        <p14:creationId xmlns:p14="http://schemas.microsoft.com/office/powerpoint/2010/main" xmlns="" val="1004426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0" name="عنصر نائب للتاريخ 9"/>
          <p:cNvSpPr>
            <a:spLocks noGrp="1"/>
          </p:cNvSpPr>
          <p:nvPr>
            <p:ph type="dt" sz="half" idx="10"/>
          </p:nvPr>
        </p:nvSpPr>
        <p:spPr>
          <a:xfrm>
            <a:off x="5562600" y="6509004"/>
            <a:ext cx="3002280" cy="274320"/>
          </a:xfrm>
        </p:spPr>
        <p:txBody>
          <a:bodyPr vert="horz" rtlCol="0"/>
          <a:lstStyle/>
          <a:p>
            <a:fld id="{0109AB08-EE39-4B95-ACEC-9582DB7AA54F}" type="datetimeFigureOut">
              <a:rPr lang="ar-IQ" smtClean="0"/>
              <a:pPr/>
              <a:t>10/06/1440</a:t>
            </a:fld>
            <a:endParaRPr lang="ar-IQ" dirty="0"/>
          </a:p>
        </p:txBody>
      </p:sp>
      <p:sp>
        <p:nvSpPr>
          <p:cNvPr id="11" name="عنصر نائب لرقم الشريحة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C1B047E-F125-4F26-8BFC-8711761D8939}" type="slidenum">
              <a:rPr lang="ar-IQ" smtClean="0"/>
              <a:pPr/>
              <a:t>‹#›</a:t>
            </a:fld>
            <a:endParaRPr lang="ar-IQ" dirty="0"/>
          </a:p>
        </p:txBody>
      </p:sp>
      <p:sp>
        <p:nvSpPr>
          <p:cNvPr id="12" name="عنصر نائب للتذييل 11"/>
          <p:cNvSpPr>
            <a:spLocks noGrp="1"/>
          </p:cNvSpPr>
          <p:nvPr>
            <p:ph type="ftr" sz="quarter" idx="12"/>
          </p:nvPr>
        </p:nvSpPr>
        <p:spPr>
          <a:xfrm>
            <a:off x="1600200" y="6509004"/>
            <a:ext cx="3907464" cy="274320"/>
          </a:xfrm>
        </p:spPr>
        <p:txBody>
          <a:bodyPr vert="horz" rtlCol="0"/>
          <a:lstStyle/>
          <a:p>
            <a:endParaRPr lang="ar-IQ"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109AB08-EE39-4B95-ACEC-9582DB7AA54F}" type="datetimeFigureOut">
              <a:rPr lang="ar-IQ" smtClean="0"/>
              <a:pPr/>
              <a:t>10/06/1440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FC1B047E-F125-4F26-8BFC-8711761D8939}" type="slidenum">
              <a:rPr lang="ar-IQ" smtClean="0"/>
              <a:pPr/>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lvl1pPr algn="l">
              <a:defRPr/>
            </a:lvl1pPr>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109AB08-EE39-4B95-ACEC-9582DB7AA54F}" type="datetimeFigureOut">
              <a:rPr lang="ar-IQ" smtClean="0"/>
              <a:pPr/>
              <a:t>10/06/1440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FC1B047E-F125-4F26-8BFC-8711761D8939}" type="slidenum">
              <a:rPr lang="ar-IQ" smtClean="0"/>
              <a:pPr/>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109AB08-EE39-4B95-ACEC-9582DB7AA54F}" type="datetimeFigureOut">
              <a:rPr lang="ar-IQ" smtClean="0"/>
              <a:pPr/>
              <a:t>10/06/1440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FC1B047E-F125-4F26-8BFC-8711761D8939}" type="slidenum">
              <a:rPr lang="ar-IQ" smtClean="0"/>
              <a:pPr/>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7" name="مستطيل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a:xfrm>
            <a:off x="5562600" y="6513670"/>
            <a:ext cx="3002280" cy="274320"/>
          </a:xfrm>
        </p:spPr>
        <p:txBody>
          <a:bodyPr vert="horz" rtlCol="0"/>
          <a:lstStyle/>
          <a:p>
            <a:fld id="{0109AB08-EE39-4B95-ACEC-9582DB7AA54F}" type="datetimeFigureOut">
              <a:rPr lang="ar-IQ" smtClean="0"/>
              <a:pPr/>
              <a:t>10/06/1440</a:t>
            </a:fld>
            <a:endParaRPr lang="ar-IQ" dirty="0"/>
          </a:p>
        </p:txBody>
      </p:sp>
      <p:sp>
        <p:nvSpPr>
          <p:cNvPr id="9" name="عنصر نائب لرقم الشريحة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C1B047E-F125-4F26-8BFC-8711761D8939}" type="slidenum">
              <a:rPr lang="ar-IQ" smtClean="0"/>
              <a:pPr/>
              <a:t>‹#›</a:t>
            </a:fld>
            <a:endParaRPr lang="ar-IQ" dirty="0"/>
          </a:p>
        </p:txBody>
      </p:sp>
      <p:sp>
        <p:nvSpPr>
          <p:cNvPr id="10" name="عنصر نائب للتذييل 9"/>
          <p:cNvSpPr>
            <a:spLocks noGrp="1"/>
          </p:cNvSpPr>
          <p:nvPr>
            <p:ph type="ftr" sz="quarter" idx="12"/>
          </p:nvPr>
        </p:nvSpPr>
        <p:spPr>
          <a:xfrm>
            <a:off x="1600200" y="6513670"/>
            <a:ext cx="3907464" cy="274320"/>
          </a:xfrm>
        </p:spPr>
        <p:txBody>
          <a:bodyPr vert="horz" rtlCol="0"/>
          <a:lstStyle/>
          <a:p>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109AB08-EE39-4B95-ACEC-9582DB7AA54F}" type="datetimeFigureOut">
              <a:rPr lang="ar-IQ" smtClean="0"/>
              <a:pPr/>
              <a:t>10/06/1440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a:xfrm>
            <a:off x="8641080" y="6514568"/>
            <a:ext cx="464288" cy="274320"/>
          </a:xfrm>
        </p:spPr>
        <p:txBody>
          <a:bodyPr/>
          <a:lstStyle/>
          <a:p>
            <a:fld id="{FC1B047E-F125-4F26-8BFC-8711761D8939}" type="slidenum">
              <a:rPr lang="ar-IQ" smtClean="0"/>
              <a:pPr/>
              <a:t>‹#›</a:t>
            </a:fld>
            <a:endParaRPr lang="ar-IQ" dirty="0"/>
          </a:p>
        </p:txBody>
      </p:sp>
      <p:sp>
        <p:nvSpPr>
          <p:cNvPr id="10" name="مستطيل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مستطيل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p>
        </p:txBody>
      </p:sp>
      <p:sp>
        <p:nvSpPr>
          <p:cNvPr id="11" name="مستطيل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p>
        </p:txBody>
      </p:sp>
      <p:sp>
        <p:nvSpPr>
          <p:cNvPr id="2" name="عنوان 1"/>
          <p:cNvSpPr>
            <a:spLocks noGrp="1"/>
          </p:cNvSpPr>
          <p:nvPr>
            <p:ph type="title"/>
          </p:nvPr>
        </p:nvSpPr>
        <p:spPr>
          <a:xfrm>
            <a:off x="457200" y="251948"/>
            <a:ext cx="8229600"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109AB08-EE39-4B95-ACEC-9582DB7AA54F}" type="datetimeFigureOut">
              <a:rPr lang="ar-IQ" smtClean="0"/>
              <a:pPr/>
              <a:t>10/06/1440</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a:xfrm>
            <a:off x="8641080" y="6514568"/>
            <a:ext cx="464288" cy="274320"/>
          </a:xfrm>
        </p:spPr>
        <p:txBody>
          <a:bodyPr/>
          <a:lstStyle/>
          <a:p>
            <a:fld id="{FC1B047E-F125-4F26-8BFC-8711761D8939}" type="slidenum">
              <a:rPr lang="ar-IQ" smtClean="0"/>
              <a:pPr/>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218"/>
            <a:ext cx="8229600" cy="11430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109AB08-EE39-4B95-ACEC-9582DB7AA54F}" type="datetimeFigureOut">
              <a:rPr lang="ar-IQ" smtClean="0"/>
              <a:pPr/>
              <a:t>10/06/1440</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FC1B047E-F125-4F26-8BFC-8711761D8939}" type="slidenum">
              <a:rPr lang="ar-IQ" smtClean="0"/>
              <a:pPr/>
              <a:t>‹#›</a:t>
            </a:fld>
            <a:endParaRPr lang="ar-IQ" dirty="0"/>
          </a:p>
        </p:txBody>
      </p:sp>
      <p:sp>
        <p:nvSpPr>
          <p:cNvPr id="7" name="مستطيل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109AB08-EE39-4B95-ACEC-9582DB7AA54F}" type="datetimeFigureOut">
              <a:rPr lang="ar-IQ" smtClean="0"/>
              <a:pPr/>
              <a:t>10/06/1440</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FC1B047E-F125-4F26-8BFC-8711761D8939}" type="slidenum">
              <a:rPr lang="ar-IQ" smtClean="0"/>
              <a:pPr/>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8" name="مستطيل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4963136" y="304800"/>
            <a:ext cx="3931920" cy="762000"/>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9" name="عنصر نائب للتاريخ 8"/>
          <p:cNvSpPr>
            <a:spLocks noGrp="1"/>
          </p:cNvSpPr>
          <p:nvPr>
            <p:ph type="dt" sz="half" idx="10"/>
          </p:nvPr>
        </p:nvSpPr>
        <p:spPr>
          <a:xfrm>
            <a:off x="5562600" y="6513670"/>
            <a:ext cx="3002280" cy="274320"/>
          </a:xfrm>
        </p:spPr>
        <p:txBody>
          <a:bodyPr vert="horz" rtlCol="0"/>
          <a:lstStyle/>
          <a:p>
            <a:fld id="{0109AB08-EE39-4B95-ACEC-9582DB7AA54F}" type="datetimeFigureOut">
              <a:rPr lang="ar-IQ" smtClean="0"/>
              <a:pPr/>
              <a:t>10/06/1440</a:t>
            </a:fld>
            <a:endParaRPr lang="ar-IQ" dirty="0"/>
          </a:p>
        </p:txBody>
      </p:sp>
      <p:sp>
        <p:nvSpPr>
          <p:cNvPr id="10" name="عنصر نائب لرقم الشريحة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C1B047E-F125-4F26-8BFC-8711761D8939}" type="slidenum">
              <a:rPr lang="ar-IQ" smtClean="0"/>
              <a:pPr/>
              <a:t>‹#›</a:t>
            </a:fld>
            <a:endParaRPr lang="ar-IQ" dirty="0"/>
          </a:p>
        </p:txBody>
      </p:sp>
      <p:sp>
        <p:nvSpPr>
          <p:cNvPr id="11" name="عنصر نائب للتذييل 10"/>
          <p:cNvSpPr>
            <a:spLocks noGrp="1"/>
          </p:cNvSpPr>
          <p:nvPr>
            <p:ph type="ftr" sz="quarter" idx="12"/>
          </p:nvPr>
        </p:nvSpPr>
        <p:spPr>
          <a:xfrm>
            <a:off x="1600200" y="6513670"/>
            <a:ext cx="3907464" cy="274320"/>
          </a:xfrm>
        </p:spPr>
        <p:txBody>
          <a:bodyPr vert="horz" rtlCol="0"/>
          <a:lstStyle/>
          <a:p>
            <a:endParaRPr lang="ar-IQ"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040443" y="4724400"/>
            <a:ext cx="5486400" cy="664536"/>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13" name="عنصر نائب للصورة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ar-SA" dirty="0"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8" name="عنصر نائب للتاريخ 7"/>
          <p:cNvSpPr>
            <a:spLocks noGrp="1"/>
          </p:cNvSpPr>
          <p:nvPr>
            <p:ph type="dt" sz="half" idx="10"/>
          </p:nvPr>
        </p:nvSpPr>
        <p:spPr>
          <a:xfrm>
            <a:off x="5562600" y="6509004"/>
            <a:ext cx="3002280" cy="274320"/>
          </a:xfrm>
        </p:spPr>
        <p:txBody>
          <a:bodyPr vert="horz" rtlCol="0"/>
          <a:lstStyle/>
          <a:p>
            <a:fld id="{0109AB08-EE39-4B95-ACEC-9582DB7AA54F}" type="datetimeFigureOut">
              <a:rPr lang="ar-IQ" smtClean="0"/>
              <a:pPr/>
              <a:t>10/06/1440</a:t>
            </a:fld>
            <a:endParaRPr lang="ar-IQ" dirty="0"/>
          </a:p>
        </p:txBody>
      </p:sp>
      <p:sp>
        <p:nvSpPr>
          <p:cNvPr id="9" name="عنصر نائب لرقم الشريحة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C1B047E-F125-4F26-8BFC-8711761D8939}" type="slidenum">
              <a:rPr lang="ar-IQ" smtClean="0"/>
              <a:pPr/>
              <a:t>‹#›</a:t>
            </a:fld>
            <a:endParaRPr lang="ar-IQ" dirty="0"/>
          </a:p>
        </p:txBody>
      </p:sp>
      <p:sp>
        <p:nvSpPr>
          <p:cNvPr id="10" name="عنصر نائب للتذييل 9"/>
          <p:cNvSpPr>
            <a:spLocks noGrp="1"/>
          </p:cNvSpPr>
          <p:nvPr>
            <p:ph type="ftr" sz="quarter" idx="12"/>
          </p:nvPr>
        </p:nvSpPr>
        <p:spPr>
          <a:xfrm>
            <a:off x="1600200" y="6509004"/>
            <a:ext cx="3907464" cy="274320"/>
          </a:xfrm>
        </p:spPr>
        <p:txBody>
          <a:bodyPr vert="horz" rtlCol="0"/>
          <a:lstStyle/>
          <a:p>
            <a:endParaRPr lang="ar-IQ"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عنصر نائب للتذييل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IQ" dirty="0"/>
          </a:p>
        </p:txBody>
      </p:sp>
      <p:sp>
        <p:nvSpPr>
          <p:cNvPr id="14" name="عنصر نائب للتاريخ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109AB08-EE39-4B95-ACEC-9582DB7AA54F}" type="datetimeFigureOut">
              <a:rPr lang="ar-IQ" smtClean="0"/>
              <a:pPr/>
              <a:t>10/06/1440</a:t>
            </a:fld>
            <a:endParaRPr lang="ar-IQ" dirty="0"/>
          </a:p>
        </p:txBody>
      </p:sp>
      <p:sp>
        <p:nvSpPr>
          <p:cNvPr id="23" name="عنصر نائب لرقم الشريحة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C1B047E-F125-4F26-8BFC-8711761D8939}" type="slidenum">
              <a:rPr lang="ar-IQ" smtClean="0"/>
              <a:pPr/>
              <a:t>‹#›</a:t>
            </a:fld>
            <a:endParaRPr lang="ar-IQ" dirty="0"/>
          </a:p>
        </p:txBody>
      </p:sp>
      <p:sp>
        <p:nvSpPr>
          <p:cNvPr id="22" name="عنصر نائب للعنوان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548680"/>
            <a:ext cx="8424936" cy="5632311"/>
          </a:xfrm>
          <a:prstGeom prst="rect">
            <a:avLst/>
          </a:prstGeom>
        </p:spPr>
        <p:txBody>
          <a:bodyPr wrap="square">
            <a:spAutoFit/>
          </a:bodyPr>
          <a:lstStyle/>
          <a:p>
            <a:pPr algn="l"/>
            <a:endParaRPr lang="ar-SA" b="1" i="1" u="sng" dirty="0" smtClean="0"/>
          </a:p>
          <a:p>
            <a:pPr algn="l"/>
            <a:endParaRPr lang="ar-SA" b="1" i="1" u="sng" dirty="0" smtClean="0"/>
          </a:p>
          <a:p>
            <a:pPr algn="ctr"/>
            <a:r>
              <a:rPr lang="en-US" sz="4800" b="1" i="1" dirty="0" smtClean="0"/>
              <a:t>Rare and Non </a:t>
            </a:r>
            <a:r>
              <a:rPr lang="en-US" sz="4800" b="1" i="1" dirty="0" smtClean="0"/>
              <a:t>Protein Amino </a:t>
            </a:r>
            <a:r>
              <a:rPr lang="en-US" sz="4800" b="1" i="1" dirty="0" smtClean="0"/>
              <a:t>Acids</a:t>
            </a:r>
            <a:endParaRPr lang="en-US" sz="4800" b="1" i="1" dirty="0" smtClean="0"/>
          </a:p>
          <a:p>
            <a:pPr algn="ctr"/>
            <a:r>
              <a:rPr lang="en-US" sz="4800" b="1" i="1" dirty="0" smtClean="0"/>
              <a:t>By  </a:t>
            </a:r>
          </a:p>
          <a:p>
            <a:pPr algn="ctr"/>
            <a:r>
              <a:rPr lang="en-US" sz="4800" b="1" i="1" dirty="0" smtClean="0"/>
              <a:t>Professor </a:t>
            </a:r>
          </a:p>
          <a:p>
            <a:pPr algn="ctr"/>
            <a:r>
              <a:rPr lang="en-US" sz="4800" b="1" i="1" dirty="0" smtClean="0"/>
              <a:t>Dr. Jamal Ahmed Abdel -Barry</a:t>
            </a:r>
            <a:r>
              <a:rPr lang="en-US" b="1" i="1" u="sng" dirty="0" smtClean="0"/>
              <a:t> </a:t>
            </a:r>
          </a:p>
          <a:p>
            <a:pPr algn="l"/>
            <a:endParaRPr lang="en-US" b="1" i="1" u="sng" dirty="0" smtClean="0"/>
          </a:p>
          <a:p>
            <a:pPr algn="l"/>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404664"/>
            <a:ext cx="8352928" cy="47525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38874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260648"/>
            <a:ext cx="8229600" cy="4526280"/>
          </a:xfrm>
        </p:spPr>
        <p:txBody>
          <a:bodyPr>
            <a:normAutofit/>
          </a:bodyPr>
          <a:lstStyle/>
          <a:p>
            <a:pPr marL="0" indent="0" algn="l" rtl="0">
              <a:buNone/>
            </a:pPr>
            <a:r>
              <a:rPr lang="en-US" b="1" i="1" u="sng" dirty="0" smtClean="0"/>
              <a:t>  Peptide (Polypeptides)</a:t>
            </a:r>
          </a:p>
          <a:p>
            <a:pPr marL="0" indent="0" algn="l" rtl="0">
              <a:buNone/>
            </a:pPr>
            <a:endParaRPr lang="en-US" b="1" i="1" u="sng" dirty="0" smtClean="0"/>
          </a:p>
          <a:p>
            <a:pPr marL="0" indent="0" algn="l" rtl="0">
              <a:buNone/>
            </a:pPr>
            <a:endParaRPr lang="en-US" b="1" u="sng" dirty="0" smtClean="0"/>
          </a:p>
          <a:p>
            <a:pPr marL="0" indent="0" algn="l" rtl="0">
              <a:buNone/>
            </a:pPr>
            <a:r>
              <a:rPr lang="en-US" sz="2800" dirty="0" smtClean="0"/>
              <a:t>       </a:t>
            </a:r>
            <a:r>
              <a:rPr lang="en-US" sz="2400" i="1" dirty="0" smtClean="0"/>
              <a:t>The polymerization of amino acids by a peptide bond </a:t>
            </a:r>
          </a:p>
          <a:p>
            <a:pPr marL="0" indent="0" algn="l" rtl="0">
              <a:buNone/>
            </a:pPr>
            <a:endParaRPr lang="en-US" sz="2400" i="1" dirty="0" smtClean="0"/>
          </a:p>
          <a:p>
            <a:pPr marL="0" indent="0" algn="l" rtl="0">
              <a:buNone/>
            </a:pPr>
            <a:r>
              <a:rPr lang="en-US" sz="2400" i="1" dirty="0" smtClean="0"/>
              <a:t>forming low molecular weight polypeptides and high </a:t>
            </a:r>
          </a:p>
          <a:p>
            <a:pPr marL="0" indent="0" algn="l" rtl="0">
              <a:buNone/>
            </a:pPr>
            <a:endParaRPr lang="en-US" sz="2400" i="1" dirty="0" smtClean="0"/>
          </a:p>
          <a:p>
            <a:pPr marL="0" indent="0" algn="l" rtl="0">
              <a:buNone/>
            </a:pPr>
            <a:r>
              <a:rPr lang="en-US" sz="2400" i="1" dirty="0" smtClean="0"/>
              <a:t>molecular weight protein.</a:t>
            </a:r>
          </a:p>
          <a:p>
            <a:pPr marL="0" indent="0" algn="l" rtl="0">
              <a:buNone/>
            </a:pPr>
            <a:endParaRPr lang="en-US" sz="2800" dirty="0" smtClean="0"/>
          </a:p>
          <a:p>
            <a:pPr marL="0" indent="0" algn="l">
              <a:buNone/>
            </a:pPr>
            <a:endParaRPr lang="ar-IQ"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8229600" cy="4526280"/>
          </a:xfrm>
        </p:spPr>
        <p:txBody>
          <a:bodyPr/>
          <a:lstStyle/>
          <a:p>
            <a:pPr marL="0" indent="0" algn="l">
              <a:buNone/>
            </a:pPr>
            <a:r>
              <a:rPr lang="en-US" sz="4000" i="1" u="sng" dirty="0" smtClean="0"/>
              <a:t>Peptide </a:t>
            </a:r>
            <a:r>
              <a:rPr lang="en-US" sz="4000" i="1" u="sng" dirty="0"/>
              <a:t>Bond:</a:t>
            </a:r>
          </a:p>
          <a:p>
            <a:pPr marL="0" indent="0" algn="l">
              <a:buNone/>
            </a:pPr>
            <a:r>
              <a:rPr lang="en-US" dirty="0"/>
              <a:t>    </a:t>
            </a:r>
            <a:endParaRPr lang="en-US" dirty="0" smtClean="0"/>
          </a:p>
          <a:p>
            <a:pPr marL="0" indent="0" algn="l">
              <a:buNone/>
            </a:pPr>
            <a:r>
              <a:rPr lang="en-US" sz="2400" i="1" dirty="0"/>
              <a:t> </a:t>
            </a:r>
            <a:r>
              <a:rPr lang="en-US" sz="2400" i="1" dirty="0" smtClean="0"/>
              <a:t>   </a:t>
            </a:r>
            <a:r>
              <a:rPr lang="en-US" sz="2400" i="1" dirty="0"/>
              <a:t>It is a covalent amide bond formed by the reaction of carboxyl group from first amino acid with amine group from second amino acid.</a:t>
            </a:r>
          </a:p>
          <a:p>
            <a:pPr marL="0" indent="0" algn="l">
              <a:buNone/>
            </a:pPr>
            <a:endParaRPr lang="ar-IQ"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6941" y="2996952"/>
            <a:ext cx="8239515" cy="30963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7935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476672"/>
            <a:ext cx="8157592" cy="5318368"/>
          </a:xfrm>
        </p:spPr>
        <p:txBody>
          <a:bodyPr>
            <a:normAutofit fontScale="25000" lnSpcReduction="20000"/>
          </a:bodyPr>
          <a:lstStyle/>
          <a:p>
            <a:pPr marL="0" indent="0" algn="l" rtl="0">
              <a:buNone/>
            </a:pPr>
            <a:r>
              <a:rPr lang="en-US" dirty="0" smtClean="0"/>
              <a:t>       </a:t>
            </a:r>
            <a:r>
              <a:rPr lang="en-US" sz="9600" i="1" dirty="0" smtClean="0"/>
              <a:t>The compound is known as </a:t>
            </a:r>
            <a:r>
              <a:rPr lang="en-US" sz="9600" i="1" u="sng" dirty="0" smtClean="0"/>
              <a:t>peptide </a:t>
            </a:r>
            <a:r>
              <a:rPr lang="en-US" sz="9600" i="1" dirty="0" smtClean="0"/>
              <a:t>or </a:t>
            </a:r>
            <a:r>
              <a:rPr lang="en-US" sz="9600" i="1" u="sng" dirty="0" smtClean="0"/>
              <a:t>protein </a:t>
            </a:r>
            <a:r>
              <a:rPr lang="en-US" sz="9600" i="1" dirty="0" smtClean="0"/>
              <a:t>depends </a:t>
            </a:r>
          </a:p>
          <a:p>
            <a:pPr marL="0" indent="0" algn="l" rtl="0">
              <a:buNone/>
            </a:pPr>
            <a:r>
              <a:rPr lang="en-US" sz="9600" i="1" dirty="0" smtClean="0"/>
              <a:t>   </a:t>
            </a:r>
          </a:p>
          <a:p>
            <a:pPr marL="0" indent="0" algn="l" rtl="0">
              <a:buNone/>
            </a:pPr>
            <a:r>
              <a:rPr lang="en-US" sz="9600" i="1" dirty="0"/>
              <a:t> </a:t>
            </a:r>
            <a:r>
              <a:rPr lang="en-US" sz="9600" i="1" dirty="0" smtClean="0"/>
              <a:t>      on  the number of amino acids:</a:t>
            </a:r>
          </a:p>
          <a:p>
            <a:pPr marL="0" indent="0" algn="l" rtl="0">
              <a:buNone/>
            </a:pPr>
            <a:endParaRPr lang="en-US" sz="9600" i="1" dirty="0" smtClean="0"/>
          </a:p>
          <a:p>
            <a:pPr marL="0" indent="0" algn="l" rtl="0">
              <a:buNone/>
            </a:pPr>
            <a:r>
              <a:rPr lang="en-US" sz="9600" i="1" dirty="0" smtClean="0"/>
              <a:t>  If it contains less than 50 amino acids it is called polypeptide</a:t>
            </a:r>
          </a:p>
          <a:p>
            <a:pPr marL="0" indent="0" algn="l" rtl="0">
              <a:buNone/>
            </a:pPr>
            <a:endParaRPr lang="en-US" sz="9600" i="1" dirty="0" smtClean="0"/>
          </a:p>
          <a:p>
            <a:pPr marL="0" indent="0" algn="l" rtl="0">
              <a:buNone/>
            </a:pPr>
            <a:r>
              <a:rPr lang="en-US" sz="9600" i="1" dirty="0" smtClean="0"/>
              <a:t>  While the compound containing 50 or more amino acids is called protein.</a:t>
            </a:r>
          </a:p>
          <a:p>
            <a:pPr marL="0" indent="0" algn="l" rtl="0">
              <a:buNone/>
            </a:pPr>
            <a:endParaRPr lang="en-US" sz="9600" i="1" dirty="0" smtClean="0"/>
          </a:p>
          <a:p>
            <a:pPr marL="0" indent="0" algn="l" rtl="0">
              <a:buNone/>
            </a:pPr>
            <a:r>
              <a:rPr lang="en-US" sz="9600" i="1" dirty="0" smtClean="0"/>
              <a:t>     On the other hand they are classified based on molecular weight, high molecular weight compounds are proteins.</a:t>
            </a:r>
          </a:p>
          <a:p>
            <a:pPr marL="0" indent="0" algn="l" rtl="0">
              <a:buNone/>
            </a:pPr>
            <a:endParaRPr lang="en-US" sz="9600" i="1" dirty="0" smtClean="0"/>
          </a:p>
          <a:p>
            <a:pPr marL="0" indent="0" algn="l" rtl="0">
              <a:buNone/>
            </a:pPr>
            <a:endParaRPr lang="en-US" sz="9600" i="1" dirty="0" smtClean="0"/>
          </a:p>
          <a:p>
            <a:pPr marL="0" indent="0" algn="l" rtl="0">
              <a:buNone/>
            </a:pPr>
            <a:r>
              <a:rPr lang="en-US" sz="9600" i="1" dirty="0" smtClean="0"/>
              <a:t> Active insulin contain 51 AA, So it is a protein.</a:t>
            </a:r>
          </a:p>
          <a:p>
            <a:pPr marL="0" indent="0" algn="l" rtl="0">
              <a:buNone/>
            </a:pPr>
            <a:r>
              <a:rPr lang="en-US" sz="3800" i="1" dirty="0" smtClean="0"/>
              <a:t> </a:t>
            </a:r>
          </a:p>
          <a:p>
            <a:pPr marL="0" indent="0" algn="l" rtl="0">
              <a:buNone/>
            </a:pPr>
            <a:r>
              <a:rPr lang="en-US" sz="3800" i="1" dirty="0" smtClean="0"/>
              <a:t> </a:t>
            </a:r>
            <a:endParaRPr lang="ar-IQ" sz="38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1143000"/>
          </a:xfrm>
        </p:spPr>
        <p:txBody>
          <a:bodyPr>
            <a:normAutofit fontScale="90000"/>
          </a:bodyPr>
          <a:lstStyle/>
          <a:p>
            <a:pPr algn="l"/>
            <a:r>
              <a:rPr lang="en-US" i="1" u="sng" dirty="0"/>
              <a:t>Peptides of Non-Protein Origin</a:t>
            </a:r>
            <a:r>
              <a:rPr lang="en-US" u="sng" dirty="0"/>
              <a:t/>
            </a:r>
            <a:br>
              <a:rPr lang="en-US" u="sng" dirty="0"/>
            </a:br>
            <a:endParaRPr lang="ar-IQ" u="sng" dirty="0"/>
          </a:p>
        </p:txBody>
      </p:sp>
      <p:sp>
        <p:nvSpPr>
          <p:cNvPr id="3" name="عنصر نائب للمحتوى 2"/>
          <p:cNvSpPr>
            <a:spLocks noGrp="1"/>
          </p:cNvSpPr>
          <p:nvPr>
            <p:ph idx="1"/>
          </p:nvPr>
        </p:nvSpPr>
        <p:spPr>
          <a:xfrm>
            <a:off x="385192" y="1484784"/>
            <a:ext cx="8229600" cy="4526280"/>
          </a:xfrm>
        </p:spPr>
        <p:txBody>
          <a:bodyPr>
            <a:normAutofit/>
          </a:bodyPr>
          <a:lstStyle/>
          <a:p>
            <a:pPr marL="0" indent="0" algn="l">
              <a:buNone/>
            </a:pPr>
            <a:r>
              <a:rPr lang="en-US" sz="2400" i="1" dirty="0" smtClean="0"/>
              <a:t>In </a:t>
            </a:r>
            <a:r>
              <a:rPr lang="en-US" sz="2400" i="1" dirty="0"/>
              <a:t>addition to the peptide that is formed after hydrolysis of protein, a number of peptides that are non-protein contain non-protein amino acids such as Glutathione, it contains: Glutamic acid linked through </a:t>
            </a:r>
            <a:r>
              <a:rPr lang="en-US" sz="2400" i="1" dirty="0" err="1"/>
              <a:t>gama</a:t>
            </a:r>
            <a:r>
              <a:rPr lang="en-US" sz="2400" i="1" dirty="0"/>
              <a:t> carboxyl group to glycine and Cysteine.</a:t>
            </a:r>
          </a:p>
          <a:p>
            <a:pPr marL="0" indent="0" algn="l">
              <a:buNone/>
            </a:pPr>
            <a:endParaRPr lang="ar-IQ" sz="280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74114" y="3465004"/>
            <a:ext cx="6048672" cy="18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مستطيل 3"/>
          <p:cNvSpPr/>
          <p:nvPr/>
        </p:nvSpPr>
        <p:spPr>
          <a:xfrm>
            <a:off x="107504" y="5373216"/>
            <a:ext cx="8784976" cy="1200329"/>
          </a:xfrm>
          <a:prstGeom prst="rect">
            <a:avLst/>
          </a:prstGeom>
        </p:spPr>
        <p:txBody>
          <a:bodyPr wrap="square">
            <a:spAutoFit/>
          </a:bodyPr>
          <a:lstStyle/>
          <a:p>
            <a:pPr algn="l"/>
            <a:r>
              <a:rPr lang="en-US" sz="2400" i="1" dirty="0"/>
              <a:t>Oxytocin and vasopressin are hormones, they </a:t>
            </a:r>
            <a:r>
              <a:rPr lang="en-US" sz="2400" i="1" dirty="0" smtClean="0"/>
              <a:t>are polypeptides </a:t>
            </a:r>
            <a:r>
              <a:rPr lang="en-US" sz="2400" i="1" dirty="0"/>
              <a:t>and not </a:t>
            </a:r>
            <a:r>
              <a:rPr lang="en-US" sz="2400" i="1" dirty="0" smtClean="0"/>
              <a:t> protein </a:t>
            </a:r>
            <a:r>
              <a:rPr lang="en-US" sz="2400" i="1" dirty="0"/>
              <a:t>in </a:t>
            </a:r>
            <a:r>
              <a:rPr lang="en-US" sz="2400" i="1" dirty="0" smtClean="0"/>
              <a:t>origin.</a:t>
            </a:r>
            <a:endParaRPr lang="en-US" sz="2400" i="1" dirty="0"/>
          </a:p>
          <a:p>
            <a:pPr algn="l"/>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357166"/>
            <a:ext cx="8229600" cy="5592114"/>
          </a:xfrm>
        </p:spPr>
        <p:txBody>
          <a:bodyPr>
            <a:noAutofit/>
          </a:bodyPr>
          <a:lstStyle/>
          <a:p>
            <a:pPr marL="0" indent="0" algn="l">
              <a:buNone/>
            </a:pPr>
            <a:r>
              <a:rPr lang="en-US" sz="1800" b="1" dirty="0" smtClean="0"/>
              <a:t> </a:t>
            </a:r>
            <a:endParaRPr lang="en-US" sz="1800" dirty="0" smtClean="0"/>
          </a:p>
          <a:p>
            <a:pPr marL="0" indent="0" algn="l">
              <a:buNone/>
            </a:pPr>
            <a:r>
              <a:rPr lang="en-US" sz="3600" b="1" i="1" u="sng" dirty="0" smtClean="0"/>
              <a:t>Chemical Reaction of Polypeptides</a:t>
            </a:r>
            <a:r>
              <a:rPr lang="en-US" sz="3600" i="1" dirty="0" smtClean="0"/>
              <a:t>:</a:t>
            </a:r>
          </a:p>
          <a:p>
            <a:pPr marL="0" indent="0" algn="l">
              <a:buNone/>
            </a:pPr>
            <a:r>
              <a:rPr lang="en-US" sz="1800" b="1" dirty="0" smtClean="0"/>
              <a:t> </a:t>
            </a:r>
          </a:p>
          <a:p>
            <a:pPr marL="0" indent="0" algn="l">
              <a:buNone/>
            </a:pPr>
            <a:endParaRPr lang="en-US" sz="1800" b="1" dirty="0"/>
          </a:p>
          <a:p>
            <a:pPr marL="0" indent="0" algn="l">
              <a:buNone/>
            </a:pPr>
            <a:r>
              <a:rPr lang="en-US" sz="2400" i="1" dirty="0" smtClean="0"/>
              <a:t>The N -  terminal of amino group of peptides undergo the same chemical reaction of NH</a:t>
            </a:r>
            <a:r>
              <a:rPr lang="en-US" sz="2400" i="1" baseline="-25000" dirty="0" smtClean="0"/>
              <a:t>2</a:t>
            </a:r>
            <a:endParaRPr lang="en-US" sz="2400" i="1" dirty="0" smtClean="0"/>
          </a:p>
          <a:p>
            <a:pPr marL="0" indent="0" algn="l">
              <a:buNone/>
            </a:pPr>
            <a:r>
              <a:rPr lang="en-US" sz="2400" i="1" dirty="0" smtClean="0"/>
              <a:t> Also the C - terminal of polypeptides or protein have the same reaction of COOH.</a:t>
            </a:r>
          </a:p>
          <a:p>
            <a:pPr marL="0" indent="0" algn="l">
              <a:buNone/>
            </a:pPr>
            <a:r>
              <a:rPr lang="en-US" sz="2000" b="1" dirty="0" smtClean="0"/>
              <a:t> </a:t>
            </a:r>
            <a:endParaRPr lang="en-US" sz="2000" dirty="0" smtClean="0"/>
          </a:p>
          <a:p>
            <a:pPr marL="0" indent="0" algn="l">
              <a:buNone/>
            </a:pPr>
            <a:r>
              <a:rPr lang="en-US" b="1" i="1" u="sng" dirty="0" smtClean="0"/>
              <a:t>Biuret Reaction: for peptide bond:</a:t>
            </a:r>
          </a:p>
          <a:p>
            <a:pPr marL="0" indent="0" algn="l">
              <a:buNone/>
            </a:pPr>
            <a:endParaRPr lang="en-US" sz="2800" b="1" u="sng" dirty="0" smtClean="0"/>
          </a:p>
          <a:p>
            <a:pPr marL="0" indent="0" algn="l">
              <a:buNone/>
            </a:pPr>
            <a:r>
              <a:rPr lang="en-US" sz="2400" i="1" dirty="0" smtClean="0"/>
              <a:t>     This is specific for polypeptides and proteins, copper in alkaline medium react with a peptide bond of amino acids of the peptides and proteins to give violet color.</a:t>
            </a:r>
          </a:p>
          <a:p>
            <a:pPr marL="0" indent="0" algn="l">
              <a:buNone/>
            </a:pPr>
            <a:r>
              <a:rPr lang="en-US" sz="1800" b="1" dirty="0" smtClean="0"/>
              <a:t> </a:t>
            </a:r>
            <a:endParaRPr lang="en-US" sz="1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71950" y="476672"/>
            <a:ext cx="8229600" cy="1143000"/>
          </a:xfrm>
        </p:spPr>
        <p:txBody>
          <a:bodyPr>
            <a:normAutofit fontScale="90000"/>
          </a:bodyPr>
          <a:lstStyle/>
          <a:p>
            <a:pPr algn="l"/>
            <a:r>
              <a:rPr lang="en-US" sz="4900" i="1" u="sng" dirty="0">
                <a:effectLst/>
              </a:rPr>
              <a:t>Protein:</a:t>
            </a:r>
            <a:r>
              <a:rPr lang="en-US" dirty="0"/>
              <a:t/>
            </a:r>
            <a:br>
              <a:rPr lang="en-US" dirty="0"/>
            </a:br>
            <a:endParaRPr lang="ar-IQ" dirty="0"/>
          </a:p>
        </p:txBody>
      </p:sp>
      <p:sp>
        <p:nvSpPr>
          <p:cNvPr id="3" name="عنصر نائب للمحتوى 2"/>
          <p:cNvSpPr>
            <a:spLocks noGrp="1"/>
          </p:cNvSpPr>
          <p:nvPr>
            <p:ph idx="1"/>
          </p:nvPr>
        </p:nvSpPr>
        <p:spPr>
          <a:xfrm>
            <a:off x="467544" y="1484784"/>
            <a:ext cx="8229600" cy="4526280"/>
          </a:xfrm>
        </p:spPr>
        <p:txBody>
          <a:bodyPr>
            <a:normAutofit/>
          </a:bodyPr>
          <a:lstStyle/>
          <a:p>
            <a:pPr marL="0" indent="0" algn="l">
              <a:buNone/>
            </a:pPr>
            <a:r>
              <a:rPr lang="en-US" sz="2400" i="1" dirty="0" smtClean="0"/>
              <a:t>   Are </a:t>
            </a:r>
            <a:r>
              <a:rPr lang="en-US" sz="2400" i="1" dirty="0"/>
              <a:t>a complex nitrogenous compound of a high molecular weight building up of large number of amino acids, through a peptide bond.</a:t>
            </a:r>
          </a:p>
          <a:p>
            <a:pPr marL="0" indent="0" algn="l">
              <a:buNone/>
            </a:pPr>
            <a:r>
              <a:rPr lang="en-US" sz="2400" i="1" dirty="0" smtClean="0"/>
              <a:t>  </a:t>
            </a:r>
          </a:p>
          <a:p>
            <a:pPr marL="0" indent="0" algn="l">
              <a:buNone/>
            </a:pPr>
            <a:r>
              <a:rPr lang="en-US" sz="2400" i="1" dirty="0" smtClean="0"/>
              <a:t> All </a:t>
            </a:r>
            <a:r>
              <a:rPr lang="en-US" sz="2400" i="1" dirty="0"/>
              <a:t>contains mainly carbon, hydrogen, nitrogen, sulfur, and oxygen.</a:t>
            </a:r>
          </a:p>
          <a:p>
            <a:pPr marL="0" indent="0" algn="l">
              <a:buNone/>
            </a:pPr>
            <a:r>
              <a:rPr lang="en-US" sz="2400" i="1" dirty="0" smtClean="0"/>
              <a:t>  </a:t>
            </a:r>
          </a:p>
          <a:p>
            <a:pPr marL="0" indent="0" algn="l">
              <a:buNone/>
            </a:pPr>
            <a:r>
              <a:rPr lang="en-US" sz="2400" i="1" dirty="0" smtClean="0"/>
              <a:t> Some </a:t>
            </a:r>
            <a:r>
              <a:rPr lang="en-US" sz="2400" i="1" dirty="0"/>
              <a:t>proteins contain elements such as P, Fe, Zn, &amp; </a:t>
            </a:r>
            <a:r>
              <a:rPr lang="en-US" sz="2400" i="1" dirty="0" smtClean="0"/>
              <a:t>Cu.</a:t>
            </a:r>
          </a:p>
          <a:p>
            <a:pPr marL="0" indent="0" algn="l">
              <a:buNone/>
            </a:pPr>
            <a:r>
              <a:rPr lang="en-US" sz="2400" i="1" dirty="0"/>
              <a:t> </a:t>
            </a:r>
            <a:r>
              <a:rPr lang="en-US" sz="2400" i="1" dirty="0" smtClean="0"/>
              <a:t>  In </a:t>
            </a:r>
            <a:r>
              <a:rPr lang="en-US" sz="2400" i="1" dirty="0"/>
              <a:t>protein molecules the amino acids residue </a:t>
            </a:r>
            <a:r>
              <a:rPr lang="en-US" sz="2400" i="1" dirty="0" smtClean="0"/>
              <a:t>are </a:t>
            </a:r>
            <a:r>
              <a:rPr lang="en-US" sz="2400" i="1" dirty="0"/>
              <a:t>covalently linked to form </a:t>
            </a:r>
            <a:r>
              <a:rPr lang="en-US" sz="2400" i="1" dirty="0" smtClean="0"/>
              <a:t>a very </a:t>
            </a:r>
            <a:r>
              <a:rPr lang="en-US" sz="2400" i="1" dirty="0"/>
              <a:t>long unbranched chain.</a:t>
            </a:r>
          </a:p>
          <a:p>
            <a:pPr marL="0" indent="0" algn="l">
              <a:buNone/>
            </a:pPr>
            <a:endParaRPr lang="en-US" sz="2400" dirty="0"/>
          </a:p>
          <a:p>
            <a:pPr marL="0" indent="0" algn="l">
              <a:buNone/>
            </a:pPr>
            <a:endParaRPr lang="ar-IQ" sz="2800" dirty="0"/>
          </a:p>
        </p:txBody>
      </p:sp>
    </p:spTree>
    <p:extLst>
      <p:ext uri="{BB962C8B-B14F-4D97-AF65-F5344CB8AC3E}">
        <p14:creationId xmlns:p14="http://schemas.microsoft.com/office/powerpoint/2010/main" xmlns="" val="507688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5472608"/>
          </a:xfrm>
        </p:spPr>
        <p:txBody>
          <a:bodyPr>
            <a:noAutofit/>
          </a:bodyPr>
          <a:lstStyle/>
          <a:p>
            <a:pPr marL="0" indent="0" algn="l">
              <a:buNone/>
            </a:pPr>
            <a:endParaRPr lang="en-US" sz="2800" b="1" u="sng" dirty="0" smtClean="0"/>
          </a:p>
          <a:p>
            <a:pPr marL="0" indent="0" algn="l">
              <a:buNone/>
            </a:pPr>
            <a:r>
              <a:rPr lang="en-US" sz="4000" b="1" i="1" u="sng" dirty="0" smtClean="0"/>
              <a:t>Functions of Protein:</a:t>
            </a:r>
          </a:p>
          <a:p>
            <a:pPr marL="0" indent="0" algn="l">
              <a:buNone/>
            </a:pPr>
            <a:endParaRPr lang="en-US" sz="2000" dirty="0" smtClean="0"/>
          </a:p>
          <a:p>
            <a:pPr marL="0" indent="0" algn="l">
              <a:buNone/>
            </a:pPr>
            <a:endParaRPr lang="en-US" sz="2000" dirty="0" smtClean="0"/>
          </a:p>
          <a:p>
            <a:pPr marL="0" indent="0" algn="l">
              <a:buNone/>
            </a:pPr>
            <a:r>
              <a:rPr lang="en-US" sz="2400" i="1" dirty="0" smtClean="0"/>
              <a:t>Protein can provide several functions:</a:t>
            </a:r>
          </a:p>
          <a:p>
            <a:pPr marL="0" indent="0" algn="l">
              <a:buNone/>
            </a:pPr>
            <a:r>
              <a:rPr lang="en-US" sz="2400" i="1" dirty="0" smtClean="0"/>
              <a:t>1. Enzymes:   All enzymes are protein, but not all proteins </a:t>
            </a:r>
          </a:p>
          <a:p>
            <a:pPr marL="0" indent="0" algn="l">
              <a:buNone/>
            </a:pPr>
            <a:r>
              <a:rPr lang="en-US" sz="2400" i="1" dirty="0" smtClean="0"/>
              <a:t>are enzymes. </a:t>
            </a:r>
            <a:endParaRPr lang="ar-IQ" sz="2400" i="1" dirty="0" smtClean="0"/>
          </a:p>
          <a:p>
            <a:pPr marL="0" indent="0" algn="l">
              <a:buNone/>
            </a:pPr>
            <a:endParaRPr lang="en-US" sz="2400" i="1" dirty="0" smtClean="0"/>
          </a:p>
          <a:p>
            <a:pPr marL="0" indent="0" algn="l">
              <a:buNone/>
            </a:pPr>
            <a:r>
              <a:rPr lang="en-US" sz="2400" i="1" dirty="0" smtClean="0"/>
              <a:t>2. Nutrition: Storage protein provide a source of nutrient such as   Albumin. </a:t>
            </a:r>
            <a:endParaRPr lang="ar-IQ" sz="2400" i="1" dirty="0" smtClean="0"/>
          </a:p>
          <a:p>
            <a:pPr marL="0" indent="0" algn="l">
              <a:buNone/>
            </a:pPr>
            <a:endParaRPr lang="en-US" sz="2400" i="1" dirty="0" smtClean="0"/>
          </a:p>
          <a:p>
            <a:pPr marL="0" indent="0" algn="l">
              <a:buNone/>
            </a:pPr>
            <a:r>
              <a:rPr lang="en-US" sz="2400" i="1" dirty="0" smtClean="0"/>
              <a:t>3. Protection: Most of antibodies and immunoglobulin are proteins.</a:t>
            </a:r>
          </a:p>
          <a:p>
            <a:pPr marL="0" indent="0" algn="l">
              <a:buNone/>
            </a:pPr>
            <a:endParaRPr lang="ar-IQ"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136904" cy="5632311"/>
          </a:xfrm>
          <a:prstGeom prst="rect">
            <a:avLst/>
          </a:prstGeom>
        </p:spPr>
        <p:txBody>
          <a:bodyPr wrap="square">
            <a:spAutoFit/>
          </a:bodyPr>
          <a:lstStyle/>
          <a:p>
            <a:pPr algn="l"/>
            <a:r>
              <a:rPr lang="en-US" sz="2400" dirty="0"/>
              <a:t>4</a:t>
            </a:r>
            <a:r>
              <a:rPr lang="en-US" sz="2400" i="1" dirty="0"/>
              <a:t>. Contraction: The proteins Myosin and Actin are </a:t>
            </a:r>
            <a:r>
              <a:rPr lang="en-US" sz="2400" i="1" dirty="0" smtClean="0"/>
              <a:t>        </a:t>
            </a:r>
          </a:p>
          <a:p>
            <a:pPr algn="l"/>
            <a:r>
              <a:rPr lang="en-US" sz="2400" i="1" dirty="0" smtClean="0"/>
              <a:t>  involved </a:t>
            </a:r>
            <a:r>
              <a:rPr lang="en-US" sz="2400" i="1" dirty="0"/>
              <a:t>in </a:t>
            </a:r>
            <a:r>
              <a:rPr lang="en-US" sz="2400" i="1" dirty="0" smtClean="0"/>
              <a:t> </a:t>
            </a:r>
            <a:r>
              <a:rPr lang="en-US" sz="2400" i="1" dirty="0"/>
              <a:t>muscle contraction.</a:t>
            </a:r>
          </a:p>
          <a:p>
            <a:pPr algn="l"/>
            <a:endParaRPr lang="en-US" sz="2400" i="1" dirty="0" smtClean="0"/>
          </a:p>
          <a:p>
            <a:pPr algn="l"/>
            <a:r>
              <a:rPr lang="en-US" sz="2400" i="1" dirty="0" smtClean="0"/>
              <a:t>5</a:t>
            </a:r>
            <a:r>
              <a:rPr lang="en-US" sz="2400" i="1" dirty="0"/>
              <a:t>. Body Structure: The Keratin exist a Varity structure in </a:t>
            </a:r>
            <a:r>
              <a:rPr lang="en-US" sz="2400" i="1" dirty="0" smtClean="0"/>
              <a:t> </a:t>
            </a:r>
          </a:p>
          <a:p>
            <a:pPr algn="l"/>
            <a:r>
              <a:rPr lang="en-US" sz="2400" i="1" dirty="0" smtClean="0"/>
              <a:t>   hair</a:t>
            </a:r>
            <a:r>
              <a:rPr lang="en-US" sz="2400" i="1" dirty="0"/>
              <a:t>, skin,  </a:t>
            </a:r>
            <a:r>
              <a:rPr lang="en-US" sz="2400" i="1" dirty="0" smtClean="0"/>
              <a:t>nails</a:t>
            </a:r>
            <a:r>
              <a:rPr lang="en-US" sz="2400" i="1" dirty="0"/>
              <a:t>, and the nervous system</a:t>
            </a:r>
            <a:r>
              <a:rPr lang="en-US" sz="2400" i="1" dirty="0" smtClean="0"/>
              <a:t>.  </a:t>
            </a:r>
            <a:r>
              <a:rPr lang="en-US" sz="2400" i="1" dirty="0"/>
              <a:t>Collagen is a </a:t>
            </a:r>
            <a:endParaRPr lang="en-US" sz="2400" i="1" dirty="0" smtClean="0"/>
          </a:p>
          <a:p>
            <a:pPr algn="l"/>
            <a:r>
              <a:rPr lang="en-US" sz="2400" i="1" dirty="0" smtClean="0"/>
              <a:t>   type </a:t>
            </a:r>
            <a:r>
              <a:rPr lang="en-US" sz="2400" i="1" dirty="0"/>
              <a:t>of protein present in connective </a:t>
            </a:r>
            <a:r>
              <a:rPr lang="en-US" sz="2400" i="1" dirty="0" smtClean="0"/>
              <a:t>tissues  </a:t>
            </a:r>
            <a:r>
              <a:rPr lang="en-US" sz="2400" i="1" dirty="0"/>
              <a:t>Elastin is </a:t>
            </a:r>
            <a:endParaRPr lang="en-US" sz="2400" i="1" dirty="0" smtClean="0"/>
          </a:p>
          <a:p>
            <a:pPr algn="l"/>
            <a:r>
              <a:rPr lang="en-US" sz="2400" i="1" dirty="0" smtClean="0"/>
              <a:t>   present </a:t>
            </a:r>
            <a:r>
              <a:rPr lang="en-US" sz="2400" i="1" dirty="0"/>
              <a:t>in walls of blood </a:t>
            </a:r>
            <a:r>
              <a:rPr lang="en-US" sz="2400" i="1" dirty="0" smtClean="0"/>
              <a:t>vessels.</a:t>
            </a:r>
            <a:endParaRPr lang="en-US" sz="2400" i="1" dirty="0"/>
          </a:p>
          <a:p>
            <a:pPr algn="l"/>
            <a:endParaRPr lang="en-US" sz="2400" i="1" dirty="0" smtClean="0"/>
          </a:p>
          <a:p>
            <a:pPr algn="l"/>
            <a:r>
              <a:rPr lang="en-US" sz="2400" i="1" dirty="0" smtClean="0"/>
              <a:t>6</a:t>
            </a:r>
            <a:r>
              <a:rPr lang="en-US" sz="2400" i="1" dirty="0"/>
              <a:t>. Transport: </a:t>
            </a:r>
            <a:r>
              <a:rPr lang="en-US" sz="2400" i="1" dirty="0" smtClean="0"/>
              <a:t>It </a:t>
            </a:r>
            <a:r>
              <a:rPr lang="en-US" sz="2400" i="1" dirty="0"/>
              <a:t>is used to carry all ions that are not </a:t>
            </a:r>
            <a:endParaRPr lang="en-US" sz="2400" i="1" dirty="0" smtClean="0"/>
          </a:p>
          <a:p>
            <a:pPr algn="l"/>
            <a:r>
              <a:rPr lang="en-US" sz="2400" i="1" dirty="0" smtClean="0"/>
              <a:t>   soluble in  plasma such as Calcium and Bilirubin. </a:t>
            </a:r>
          </a:p>
          <a:p>
            <a:pPr algn="l"/>
            <a:endParaRPr lang="en-US" sz="2400" i="1" dirty="0" smtClean="0"/>
          </a:p>
          <a:p>
            <a:pPr algn="l"/>
            <a:r>
              <a:rPr lang="en-US" sz="2400" i="1" dirty="0" smtClean="0"/>
              <a:t>7</a:t>
            </a:r>
            <a:r>
              <a:rPr lang="en-US" sz="2400" i="1" dirty="0"/>
              <a:t>. Maintaining the osmotic pressure such as </a:t>
            </a:r>
            <a:r>
              <a:rPr lang="en-US" sz="2400" i="1" dirty="0" smtClean="0"/>
              <a:t>albumin</a:t>
            </a:r>
            <a:r>
              <a:rPr lang="en-US" sz="2400" i="1" dirty="0"/>
              <a:t>.</a:t>
            </a:r>
          </a:p>
          <a:p>
            <a:pPr algn="l"/>
            <a:endParaRPr lang="en-US" sz="2400" i="1" dirty="0" smtClean="0"/>
          </a:p>
          <a:p>
            <a:pPr algn="l"/>
            <a:r>
              <a:rPr lang="en-US" sz="2400" i="1" dirty="0" smtClean="0"/>
              <a:t>8</a:t>
            </a:r>
            <a:r>
              <a:rPr lang="en-US" sz="2400" i="1" dirty="0"/>
              <a:t>. Hormones: </a:t>
            </a:r>
            <a:r>
              <a:rPr lang="en-US" sz="2400" i="1" dirty="0" smtClean="0"/>
              <a:t>Number </a:t>
            </a:r>
            <a:r>
              <a:rPr lang="en-US" sz="2400" i="1" dirty="0"/>
              <a:t>of hormones are proteins such as </a:t>
            </a:r>
            <a:endParaRPr lang="en-US" sz="2400" i="1" dirty="0" smtClean="0"/>
          </a:p>
          <a:p>
            <a:pPr algn="l"/>
            <a:r>
              <a:rPr lang="en-US" sz="2400" i="1" dirty="0" smtClean="0"/>
              <a:t>  insulin</a:t>
            </a:r>
            <a:r>
              <a:rPr lang="en-US" sz="2400" i="1" dirty="0"/>
              <a:t>.</a:t>
            </a:r>
          </a:p>
        </p:txBody>
      </p:sp>
    </p:spTree>
    <p:extLst>
      <p:ext uri="{BB962C8B-B14F-4D97-AF65-F5344CB8AC3E}">
        <p14:creationId xmlns:p14="http://schemas.microsoft.com/office/powerpoint/2010/main" xmlns="" val="653871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5904656"/>
          </a:xfrm>
        </p:spPr>
        <p:txBody>
          <a:bodyPr>
            <a:noAutofit/>
          </a:bodyPr>
          <a:lstStyle/>
          <a:p>
            <a:pPr marL="0" indent="0" algn="l" rtl="0">
              <a:buNone/>
            </a:pPr>
            <a:r>
              <a:rPr lang="en-US" sz="2800" b="1" i="1" u="sng" dirty="0" smtClean="0"/>
              <a:t>Classification of Proteins</a:t>
            </a:r>
          </a:p>
          <a:p>
            <a:pPr marL="0" indent="0" algn="l" rtl="0">
              <a:buNone/>
            </a:pPr>
            <a:endParaRPr lang="en-US" sz="2800" b="1" u="sng" dirty="0" smtClean="0"/>
          </a:p>
          <a:p>
            <a:pPr marL="0" indent="0" algn="l" rtl="0">
              <a:buNone/>
            </a:pPr>
            <a:endParaRPr lang="en-US" sz="2000" i="1" u="sng" dirty="0" smtClean="0"/>
          </a:p>
          <a:p>
            <a:pPr marL="0" indent="0" algn="l" rtl="0">
              <a:buNone/>
            </a:pPr>
            <a:r>
              <a:rPr lang="en-US" sz="2000" i="1" dirty="0" smtClean="0"/>
              <a:t>  </a:t>
            </a:r>
          </a:p>
          <a:p>
            <a:pPr marL="0" indent="0" algn="l" rtl="0">
              <a:buNone/>
            </a:pPr>
            <a:r>
              <a:rPr lang="en-US" sz="2000" i="1" dirty="0" smtClean="0"/>
              <a:t>  </a:t>
            </a:r>
            <a:r>
              <a:rPr lang="en-US" sz="2000" b="1" i="1" u="sng" dirty="0" smtClean="0"/>
              <a:t>Proteins are divided into two classed based on the composition</a:t>
            </a:r>
            <a:r>
              <a:rPr lang="en-US" sz="2000" i="1" dirty="0" smtClean="0"/>
              <a:t>:</a:t>
            </a:r>
          </a:p>
          <a:p>
            <a:pPr marL="0" indent="0" algn="l" rtl="0">
              <a:buNone/>
            </a:pPr>
            <a:endParaRPr lang="en-US" sz="2000" dirty="0" smtClean="0"/>
          </a:p>
          <a:p>
            <a:pPr marL="0" indent="0" algn="l" rtl="0">
              <a:buNone/>
            </a:pPr>
            <a:r>
              <a:rPr lang="en-US" sz="2000" dirty="0" smtClean="0"/>
              <a:t>    </a:t>
            </a:r>
            <a:r>
              <a:rPr lang="en-US" sz="2000" i="1" u="sng" dirty="0" smtClean="0"/>
              <a:t>1. Simple Protein </a:t>
            </a:r>
            <a:r>
              <a:rPr lang="en-US" sz="2000" dirty="0" smtClean="0"/>
              <a:t>: </a:t>
            </a:r>
            <a:r>
              <a:rPr lang="en-US" sz="2000" i="1" dirty="0" smtClean="0"/>
              <a:t>Are those proteins that give only amino acids  </a:t>
            </a:r>
          </a:p>
          <a:p>
            <a:pPr marL="0" indent="0" algn="l" rtl="0">
              <a:buNone/>
            </a:pPr>
            <a:r>
              <a:rPr lang="en-US" sz="2000" i="1" dirty="0"/>
              <a:t> </a:t>
            </a:r>
            <a:r>
              <a:rPr lang="en-US" sz="2000" i="1" dirty="0" smtClean="0"/>
              <a:t>       on hydrolysis.</a:t>
            </a:r>
          </a:p>
          <a:p>
            <a:pPr marL="0" indent="0" algn="l" rtl="0">
              <a:buNone/>
            </a:pPr>
            <a:r>
              <a:rPr lang="en-US" sz="2000" i="1" dirty="0" smtClean="0"/>
              <a:t>  </a:t>
            </a:r>
          </a:p>
          <a:p>
            <a:pPr marL="0" indent="0" algn="l" rtl="0">
              <a:buNone/>
            </a:pPr>
            <a:r>
              <a:rPr lang="en-US" sz="2000" i="1" dirty="0" smtClean="0"/>
              <a:t>  </a:t>
            </a:r>
            <a:r>
              <a:rPr lang="en-US" sz="2000" i="1" u="sng" dirty="0" smtClean="0"/>
              <a:t>2. Complex (Conjugated) Protein</a:t>
            </a:r>
            <a:r>
              <a:rPr lang="en-US" sz="2000" i="1" dirty="0" smtClean="0"/>
              <a:t>: Are those proteins that give </a:t>
            </a:r>
          </a:p>
          <a:p>
            <a:pPr marL="0" indent="0" algn="l" rtl="0">
              <a:buNone/>
            </a:pPr>
            <a:r>
              <a:rPr lang="en-US" sz="2000" i="1" dirty="0"/>
              <a:t> </a:t>
            </a:r>
            <a:r>
              <a:rPr lang="en-US" sz="2000" i="1" dirty="0" smtClean="0"/>
              <a:t>        amino acids and other organic  or inorganic molecules linked </a:t>
            </a:r>
          </a:p>
          <a:p>
            <a:pPr marL="0" indent="0" algn="l" rtl="0">
              <a:buNone/>
            </a:pPr>
            <a:r>
              <a:rPr lang="en-US" sz="2000" i="1" dirty="0" smtClean="0"/>
              <a:t>         covalently, and they are called prosthetic group. </a:t>
            </a:r>
          </a:p>
          <a:p>
            <a:pPr marL="0" indent="0" algn="l" rtl="0">
              <a:buNone/>
            </a:pPr>
            <a:r>
              <a:rPr lang="en-US" sz="2000" i="1" dirty="0" smtClean="0"/>
              <a:t> All prosthetic groups are linked covalently.</a:t>
            </a:r>
          </a:p>
          <a:p>
            <a:pPr marL="0" indent="0" algn="l" rtl="0">
              <a:buNone/>
            </a:pPr>
            <a:r>
              <a:rPr lang="en-US" sz="2000" i="1" dirty="0" smtClean="0"/>
              <a:t> </a:t>
            </a:r>
          </a:p>
          <a:p>
            <a:pPr marL="0" indent="0" algn="l" rtl="0">
              <a:buNone/>
            </a:pPr>
            <a:r>
              <a:rPr lang="en-US" sz="2000" i="1" dirty="0" smtClean="0"/>
              <a:t>  </a:t>
            </a:r>
          </a:p>
          <a:p>
            <a:pPr marL="0" indent="0" algn="l" rtl="0">
              <a:buNone/>
            </a:pPr>
            <a:r>
              <a:rPr lang="en-US" sz="2000" i="1" dirty="0" smtClean="0"/>
              <a:t>The Conjugated Protein can be classified based on the chemical    </a:t>
            </a:r>
          </a:p>
          <a:p>
            <a:pPr marL="0" indent="0" algn="l" rtl="0">
              <a:buNone/>
            </a:pPr>
            <a:r>
              <a:rPr lang="en-US" sz="2000" i="1" dirty="0" smtClean="0"/>
              <a:t>  nature of their prosthetic groups such as Nucleoprotein, </a:t>
            </a:r>
          </a:p>
          <a:p>
            <a:pPr marL="0" indent="0" algn="l" rtl="0">
              <a:buNone/>
            </a:pPr>
            <a:r>
              <a:rPr lang="en-US" sz="2000" i="1" dirty="0" smtClean="0"/>
              <a:t>  Lipoprotein, Phosphoprotein, Glycoprotein, and Metalloprotein.</a:t>
            </a:r>
            <a:endParaRPr lang="en-US" sz="1600" i="1" dirty="0" smtClean="0"/>
          </a:p>
          <a:p>
            <a:pPr marL="0" indent="0" algn="l" rtl="0">
              <a:buNone/>
            </a:pPr>
            <a:r>
              <a:rPr lang="en-US" sz="1600" b="1" i="1" dirty="0" smtClean="0"/>
              <a:t> </a:t>
            </a:r>
            <a:endParaRPr lang="en-US" sz="1600" i="1" dirty="0" smtClean="0"/>
          </a:p>
          <a:p>
            <a:pPr marL="0" indent="0" algn="l" rtl="0">
              <a:buNone/>
            </a:pPr>
            <a:endParaRPr lang="ar-IQ"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52736"/>
            <a:ext cx="8229600" cy="576064"/>
          </a:xfrm>
        </p:spPr>
        <p:txBody>
          <a:bodyPr>
            <a:normAutofit fontScale="90000"/>
          </a:bodyPr>
          <a:lstStyle/>
          <a:p>
            <a:pPr algn="l" rtl="0"/>
            <a:r>
              <a:rPr lang="en-US" b="1" i="1" u="sng" dirty="0" smtClean="0"/>
              <a:t>Rare Amino Acids</a:t>
            </a:r>
            <a:br>
              <a:rPr lang="en-US" b="1" i="1" u="sng" dirty="0" smtClean="0"/>
            </a:br>
            <a:endParaRPr lang="ar-IQ" b="1" i="1" u="sng" dirty="0"/>
          </a:p>
        </p:txBody>
      </p:sp>
      <p:sp>
        <p:nvSpPr>
          <p:cNvPr id="3" name="عنصر نائب للمحتوى 2"/>
          <p:cNvSpPr>
            <a:spLocks noGrp="1"/>
          </p:cNvSpPr>
          <p:nvPr>
            <p:ph idx="1"/>
          </p:nvPr>
        </p:nvSpPr>
        <p:spPr>
          <a:xfrm>
            <a:off x="539552" y="1556792"/>
            <a:ext cx="8186766" cy="5643601"/>
          </a:xfrm>
        </p:spPr>
        <p:txBody>
          <a:bodyPr>
            <a:normAutofit/>
          </a:bodyPr>
          <a:lstStyle/>
          <a:p>
            <a:pPr marL="0" indent="0" algn="l" rtl="0">
              <a:buNone/>
            </a:pPr>
            <a:r>
              <a:rPr lang="en-US" sz="2400" i="1" dirty="0" smtClean="0"/>
              <a:t>In addition to 20 standard amino acids there are several amino acids that can be isolated from the hydrolysis of special type of protein, all are derivatives of some standard amino acids.</a:t>
            </a:r>
          </a:p>
          <a:p>
            <a:pPr marL="0" indent="0" algn="l" rtl="0">
              <a:buNone/>
            </a:pPr>
            <a:r>
              <a:rPr lang="en-US" sz="2400" i="1" dirty="0" smtClean="0"/>
              <a:t>4 - Hydroxy Proline is found in fibrous protein especially  </a:t>
            </a:r>
          </a:p>
          <a:p>
            <a:pPr marL="0" indent="0" algn="l" rtl="0">
              <a:buNone/>
            </a:pPr>
            <a:r>
              <a:rPr lang="en-US" sz="2400" i="1" dirty="0" smtClean="0"/>
              <a:t>     collagen.</a:t>
            </a:r>
          </a:p>
          <a:p>
            <a:pPr marL="0" indent="0" algn="l" rtl="0">
              <a:buNone/>
            </a:pPr>
            <a:r>
              <a:rPr lang="en-US" sz="2400" i="1" dirty="0" smtClean="0"/>
              <a:t>5 - Hydroxy Lysine is also present in collagen.</a:t>
            </a:r>
          </a:p>
          <a:p>
            <a:pPr marL="0" indent="0" algn="l" rtl="0">
              <a:buNone/>
            </a:pPr>
            <a:endParaRPr lang="en-US" sz="2400" i="1" dirty="0" smtClean="0"/>
          </a:p>
          <a:p>
            <a:pPr marL="0" indent="0" algn="l" rtl="0">
              <a:buNone/>
            </a:pPr>
            <a:r>
              <a:rPr lang="en-US" sz="2400" i="1" dirty="0" smtClean="0"/>
              <a:t>3 </a:t>
            </a:r>
            <a:r>
              <a:rPr lang="en-US" sz="2400" i="1" dirty="0" smtClean="0"/>
              <a:t>- Iodo Tyrosine is present in thyroid gland.</a:t>
            </a:r>
          </a:p>
          <a:p>
            <a:pPr marL="0" indent="0" algn="l" rtl="0">
              <a:buNone/>
            </a:pPr>
            <a:endParaRPr lang="en-US" sz="2400" i="1" dirty="0" smtClean="0"/>
          </a:p>
          <a:p>
            <a:pPr marL="0" indent="0" algn="l" rtl="0">
              <a:buNone/>
            </a:pPr>
            <a:r>
              <a:rPr lang="en-US" sz="2400" i="1" dirty="0" smtClean="0"/>
              <a:t>These amino acids are present in low concentration such as collagen.</a:t>
            </a:r>
          </a:p>
          <a:p>
            <a:pPr marL="0" indent="0" algn="l" rtl="0">
              <a:buNone/>
            </a:pPr>
            <a:endParaRPr lang="ar-IQ" sz="24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17632" cy="4526280"/>
          </a:xfrm>
        </p:spPr>
        <p:txBody>
          <a:bodyPr>
            <a:normAutofit fontScale="25000" lnSpcReduction="20000"/>
          </a:bodyPr>
          <a:lstStyle/>
          <a:p>
            <a:pPr marL="0" indent="0" algn="l" rtl="0">
              <a:buNone/>
            </a:pPr>
            <a:endParaRPr lang="en-US" sz="9600" b="1" dirty="0" smtClean="0"/>
          </a:p>
          <a:p>
            <a:pPr marL="0" indent="0" algn="l" rtl="0">
              <a:buNone/>
            </a:pPr>
            <a:r>
              <a:rPr lang="en-US" sz="11200" b="1" i="1" u="sng" dirty="0" smtClean="0"/>
              <a:t>Protein can be classified according on the shape</a:t>
            </a:r>
          </a:p>
          <a:p>
            <a:pPr marL="0" indent="0" algn="l" rtl="0">
              <a:buNone/>
            </a:pPr>
            <a:endParaRPr lang="en-US" sz="7200" b="1" i="1" u="sng" dirty="0"/>
          </a:p>
          <a:p>
            <a:pPr marL="0" indent="0" algn="l" rtl="0">
              <a:buNone/>
            </a:pPr>
            <a:endParaRPr lang="en-US" sz="7200" b="1" u="sng" dirty="0" smtClean="0"/>
          </a:p>
          <a:p>
            <a:pPr marL="0" indent="0" algn="l" rtl="0">
              <a:buNone/>
            </a:pPr>
            <a:endParaRPr lang="en-US" sz="7200" b="1" u="sng" dirty="0"/>
          </a:p>
          <a:p>
            <a:pPr marL="0" indent="0" algn="l" rtl="0">
              <a:buNone/>
            </a:pPr>
            <a:endParaRPr lang="en-US" b="1" dirty="0" smtClean="0"/>
          </a:p>
          <a:p>
            <a:pPr marL="0" indent="0" algn="l" rtl="0">
              <a:buNone/>
            </a:pPr>
            <a:r>
              <a:rPr lang="en-US" b="1" dirty="0" smtClean="0"/>
              <a:t> </a:t>
            </a:r>
            <a:endParaRPr lang="en-US" sz="6000" dirty="0" smtClean="0"/>
          </a:p>
          <a:p>
            <a:pPr marL="0" indent="0" algn="l" rtl="0">
              <a:buNone/>
            </a:pPr>
            <a:r>
              <a:rPr lang="en-US" sz="11200" i="1" u="sng" dirty="0" smtClean="0"/>
              <a:t>1. Fibrous Protein:</a:t>
            </a:r>
            <a:r>
              <a:rPr lang="en-US" sz="11200" b="1" dirty="0" smtClean="0"/>
              <a:t> </a:t>
            </a:r>
            <a:endParaRPr lang="en-US" sz="11200" dirty="0" smtClean="0"/>
          </a:p>
          <a:p>
            <a:pPr marL="0" indent="0" algn="l" rtl="0">
              <a:buNone/>
            </a:pPr>
            <a:r>
              <a:rPr lang="en-US" sz="9600" b="1" dirty="0" smtClean="0"/>
              <a:t>  </a:t>
            </a:r>
          </a:p>
          <a:p>
            <a:pPr marL="0" indent="0" algn="l" rtl="0">
              <a:buNone/>
            </a:pPr>
            <a:r>
              <a:rPr lang="en-US" sz="9600" b="1" dirty="0" smtClean="0"/>
              <a:t> </a:t>
            </a:r>
            <a:r>
              <a:rPr lang="en-US" sz="9600" i="1" dirty="0" smtClean="0"/>
              <a:t>Consist of polypeptide chains arranged in a parallel  </a:t>
            </a:r>
          </a:p>
          <a:p>
            <a:pPr marL="0" indent="0" algn="l" rtl="0">
              <a:buNone/>
            </a:pPr>
            <a:r>
              <a:rPr lang="en-US" sz="9600" i="1" dirty="0" smtClean="0"/>
              <a:t>   along single axis to give a long fiber or a sheet.</a:t>
            </a:r>
          </a:p>
          <a:p>
            <a:pPr marL="0" indent="0" algn="l" rtl="0">
              <a:buNone/>
            </a:pPr>
            <a:endParaRPr lang="en-US" sz="9600" i="1" dirty="0" smtClean="0"/>
          </a:p>
          <a:p>
            <a:pPr marL="0" indent="0" algn="l" rtl="0">
              <a:buNone/>
            </a:pPr>
            <a:r>
              <a:rPr lang="en-US" sz="9600" i="1" dirty="0" smtClean="0"/>
              <a:t>  </a:t>
            </a:r>
          </a:p>
          <a:p>
            <a:pPr marL="0" indent="0" algn="l" rtl="0">
              <a:buNone/>
            </a:pPr>
            <a:r>
              <a:rPr lang="en-US" sz="9600" i="1" dirty="0" smtClean="0"/>
              <a:t> Fibrous proteins are water in soluble and they have   </a:t>
            </a:r>
          </a:p>
          <a:p>
            <a:pPr marL="0" indent="0" algn="l" rtl="0">
              <a:buNone/>
            </a:pPr>
            <a:r>
              <a:rPr lang="en-US" sz="9600" i="1" dirty="0"/>
              <a:t> </a:t>
            </a:r>
            <a:r>
              <a:rPr lang="en-US" sz="9600" i="1" dirty="0" smtClean="0"/>
              <a:t>    axial ratio (length : width) of more than 10, they are   </a:t>
            </a:r>
          </a:p>
          <a:p>
            <a:pPr marL="0" indent="0" algn="l" rtl="0">
              <a:buNone/>
            </a:pPr>
            <a:r>
              <a:rPr lang="en-US" sz="9600" i="1" dirty="0"/>
              <a:t> </a:t>
            </a:r>
            <a:r>
              <a:rPr lang="en-US" sz="9600" i="1" dirty="0" smtClean="0"/>
              <a:t>    structural elements in connective tissues such as </a:t>
            </a:r>
          </a:p>
          <a:p>
            <a:pPr marL="0" indent="0" algn="l" rtl="0">
              <a:buNone/>
            </a:pPr>
            <a:r>
              <a:rPr lang="en-US" sz="9600" i="1" dirty="0"/>
              <a:t> </a:t>
            </a:r>
            <a:r>
              <a:rPr lang="en-US" sz="9600" i="1" dirty="0" smtClean="0"/>
              <a:t>    collagen, bone matrix and keratin of hair, skin, and </a:t>
            </a:r>
          </a:p>
          <a:p>
            <a:pPr marL="0" indent="0" algn="l" rtl="0">
              <a:buNone/>
            </a:pPr>
            <a:r>
              <a:rPr lang="en-US" sz="9600" i="1" dirty="0"/>
              <a:t> </a:t>
            </a:r>
            <a:r>
              <a:rPr lang="en-US" sz="9600" i="1" dirty="0" smtClean="0"/>
              <a:t>    nails.</a:t>
            </a:r>
          </a:p>
          <a:p>
            <a:pPr marL="0" indent="0" algn="l" rtl="0">
              <a:buNone/>
            </a:pPr>
            <a:endParaRPr lang="en-US" sz="9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20688"/>
            <a:ext cx="8568952" cy="5324535"/>
          </a:xfrm>
          <a:prstGeom prst="rect">
            <a:avLst/>
          </a:prstGeom>
        </p:spPr>
        <p:txBody>
          <a:bodyPr wrap="square">
            <a:spAutoFit/>
          </a:bodyPr>
          <a:lstStyle/>
          <a:p>
            <a:pPr algn="l"/>
            <a:r>
              <a:rPr lang="en-US" sz="3200" b="1" i="1" u="sng" dirty="0"/>
              <a:t>2. Globular Protein</a:t>
            </a:r>
            <a:r>
              <a:rPr lang="en-US" sz="3200" dirty="0"/>
              <a:t>:</a:t>
            </a:r>
          </a:p>
          <a:p>
            <a:pPr algn="l"/>
            <a:r>
              <a:rPr lang="en-US" sz="2000" dirty="0"/>
              <a:t>     </a:t>
            </a:r>
            <a:endParaRPr lang="en-US" sz="2000" dirty="0" smtClean="0"/>
          </a:p>
          <a:p>
            <a:pPr algn="l"/>
            <a:r>
              <a:rPr lang="en-US" sz="2000" dirty="0"/>
              <a:t> </a:t>
            </a:r>
            <a:r>
              <a:rPr lang="en-US" sz="2000" dirty="0" smtClean="0"/>
              <a:t>   </a:t>
            </a:r>
            <a:r>
              <a:rPr lang="en-US" sz="2400" i="1" dirty="0" smtClean="0"/>
              <a:t>The </a:t>
            </a:r>
            <a:r>
              <a:rPr lang="en-US" sz="2400" i="1" dirty="0"/>
              <a:t>polypeptides are folded in a compact spherical or globular </a:t>
            </a:r>
            <a:r>
              <a:rPr lang="en-US" sz="2400" i="1" dirty="0" smtClean="0"/>
              <a:t>     shape</a:t>
            </a:r>
            <a:r>
              <a:rPr lang="en-US" sz="2400" i="1" dirty="0"/>
              <a:t>, most globular proteins are soluble in water and have </a:t>
            </a:r>
            <a:r>
              <a:rPr lang="en-US" sz="2400" i="1" dirty="0" smtClean="0"/>
              <a:t>  axial  </a:t>
            </a:r>
            <a:r>
              <a:rPr lang="en-US" sz="2400" i="1" dirty="0"/>
              <a:t>ratio of less than 10, </a:t>
            </a:r>
            <a:r>
              <a:rPr lang="en-US" sz="2400" i="1" dirty="0" smtClean="0"/>
              <a:t> such </a:t>
            </a:r>
            <a:r>
              <a:rPr lang="en-US" sz="2400" i="1" dirty="0"/>
              <a:t>as enzymes, number of </a:t>
            </a:r>
            <a:r>
              <a:rPr lang="en-US" sz="2400" i="1" dirty="0" smtClean="0"/>
              <a:t> hormones  and </a:t>
            </a:r>
            <a:r>
              <a:rPr lang="en-US" sz="2400" i="1" dirty="0"/>
              <a:t>albumin.</a:t>
            </a:r>
          </a:p>
          <a:p>
            <a:pPr algn="l"/>
            <a:r>
              <a:rPr lang="en-US" sz="2000" dirty="0"/>
              <a:t> </a:t>
            </a:r>
          </a:p>
          <a:p>
            <a:pPr algn="l"/>
            <a:endParaRPr lang="en-US" sz="3200" b="1" i="1" u="sng" dirty="0" smtClean="0"/>
          </a:p>
          <a:p>
            <a:pPr algn="l"/>
            <a:r>
              <a:rPr lang="en-US" sz="3200" b="1" i="1" u="sng" dirty="0" smtClean="0"/>
              <a:t>3</a:t>
            </a:r>
            <a:r>
              <a:rPr lang="en-US" sz="3200" b="1" i="1" u="sng" dirty="0"/>
              <a:t>. In Between:</a:t>
            </a:r>
          </a:p>
          <a:p>
            <a:pPr algn="l"/>
            <a:r>
              <a:rPr lang="en-US" sz="2000" dirty="0"/>
              <a:t> </a:t>
            </a:r>
            <a:r>
              <a:rPr lang="en-US" sz="2000" dirty="0" smtClean="0"/>
              <a:t>  </a:t>
            </a:r>
          </a:p>
          <a:p>
            <a:pPr algn="l"/>
            <a:r>
              <a:rPr lang="en-US" sz="2000" dirty="0" smtClean="0"/>
              <a:t> </a:t>
            </a:r>
          </a:p>
          <a:p>
            <a:pPr algn="l"/>
            <a:r>
              <a:rPr lang="en-US" sz="2400" i="1" dirty="0" smtClean="0"/>
              <a:t>Having </a:t>
            </a:r>
            <a:r>
              <a:rPr lang="en-US" sz="2400" i="1" dirty="0"/>
              <a:t>axial ratio of more than 10, they are soluble in water, </a:t>
            </a:r>
            <a:r>
              <a:rPr lang="en-US" sz="2400" i="1" dirty="0" smtClean="0"/>
              <a:t> </a:t>
            </a:r>
          </a:p>
          <a:p>
            <a:pPr algn="l"/>
            <a:r>
              <a:rPr lang="en-US" sz="2400" i="1" dirty="0" smtClean="0"/>
              <a:t>    such </a:t>
            </a:r>
            <a:r>
              <a:rPr lang="en-US" sz="2400" i="1" dirty="0"/>
              <a:t>as Myosin and Fibrogenin.</a:t>
            </a:r>
          </a:p>
          <a:p>
            <a:pPr algn="l"/>
            <a:endParaRPr lang="en-US" sz="2000" dirty="0"/>
          </a:p>
        </p:txBody>
      </p:sp>
    </p:spTree>
    <p:extLst>
      <p:ext uri="{BB962C8B-B14F-4D97-AF65-F5344CB8AC3E}">
        <p14:creationId xmlns:p14="http://schemas.microsoft.com/office/powerpoint/2010/main" xmlns="" val="4193608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endParaRPr lang="en-US" smtClean="0"/>
          </a:p>
        </p:txBody>
      </p:sp>
      <p:pic>
        <p:nvPicPr>
          <p:cNvPr id="68611" name="Picture 2"/>
          <p:cNvPicPr>
            <a:picLocks noGrp="1" noChangeAspect="1" noChangeArrowheads="1"/>
          </p:cNvPicPr>
          <p:nvPr>
            <p:ph idx="1"/>
          </p:nvPr>
        </p:nvPicPr>
        <p:blipFill>
          <a:blip r:embed="rId2" cstate="print"/>
          <a:srcRect/>
          <a:stretch>
            <a:fillRect/>
          </a:stretch>
        </p:blipFill>
        <p:spPr>
          <a:xfrm>
            <a:off x="0" y="0"/>
            <a:ext cx="9144000" cy="6958013"/>
          </a:xfrm>
          <a:noFill/>
        </p:spPr>
      </p:pic>
      <p:sp>
        <p:nvSpPr>
          <p:cNvPr id="4" name="Slide Number Placeholder 3"/>
          <p:cNvSpPr>
            <a:spLocks noGrp="1"/>
          </p:cNvSpPr>
          <p:nvPr>
            <p:ph type="sldNum" sz="quarter" idx="4294967295"/>
          </p:nvPr>
        </p:nvSpPr>
        <p:spPr>
          <a:xfrm>
            <a:off x="6251448" y="6556248"/>
            <a:ext cx="588336" cy="228600"/>
          </a:xfrm>
          <a:prstGeom prst="rect">
            <a:avLst/>
          </a:prstGeom>
        </p:spPr>
        <p:txBody>
          <a:bodyPr/>
          <a:lstStyle/>
          <a:p>
            <a:pPr>
              <a:defRPr/>
            </a:pPr>
            <a:fld id="{B7F46C13-B6F1-4DAE-B837-1FB7AFBE8B6C}" type="slidenum">
              <a:rPr lang="ar-SA"/>
              <a:pPr>
                <a:defRPr/>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76672"/>
            <a:ext cx="8229600" cy="1143000"/>
          </a:xfrm>
        </p:spPr>
        <p:txBody>
          <a:bodyPr>
            <a:normAutofit fontScale="90000"/>
          </a:bodyPr>
          <a:lstStyle/>
          <a:p>
            <a:pPr algn="l" rtl="0"/>
            <a:r>
              <a:rPr lang="en-US" b="1" i="1" u="sng" dirty="0" smtClean="0"/>
              <a:t>Non Protein Amino Acids</a:t>
            </a:r>
            <a:r>
              <a:rPr lang="en-US" b="1" u="sng" dirty="0" smtClean="0"/>
              <a:t/>
            </a:r>
            <a:br>
              <a:rPr lang="en-US" b="1" u="sng" dirty="0" smtClean="0"/>
            </a:br>
            <a:endParaRPr lang="ar-IQ" b="1" u="sng" dirty="0"/>
          </a:p>
        </p:txBody>
      </p:sp>
      <p:sp>
        <p:nvSpPr>
          <p:cNvPr id="3" name="عنصر نائب للمحتوى 2"/>
          <p:cNvSpPr>
            <a:spLocks noGrp="1"/>
          </p:cNvSpPr>
          <p:nvPr>
            <p:ph idx="1"/>
          </p:nvPr>
        </p:nvSpPr>
        <p:spPr>
          <a:xfrm>
            <a:off x="395536" y="1556792"/>
            <a:ext cx="8229600" cy="4997473"/>
          </a:xfrm>
        </p:spPr>
        <p:txBody>
          <a:bodyPr>
            <a:normAutofit/>
          </a:bodyPr>
          <a:lstStyle/>
          <a:p>
            <a:pPr marL="0" indent="0" algn="l" rtl="0">
              <a:buNone/>
            </a:pPr>
            <a:r>
              <a:rPr lang="en-US" sz="2400" i="1" dirty="0" smtClean="0"/>
              <a:t>     In addition to 20 common and several types of rare </a:t>
            </a:r>
          </a:p>
          <a:p>
            <a:pPr marL="0" indent="0" algn="l" rtl="0">
              <a:buNone/>
            </a:pPr>
            <a:r>
              <a:rPr lang="en-US" sz="2400" i="1" dirty="0" smtClean="0"/>
              <a:t>amino acids of protein, a number of amino acids are known </a:t>
            </a:r>
          </a:p>
          <a:p>
            <a:pPr marL="0" indent="0" algn="l" rtl="0">
              <a:buNone/>
            </a:pPr>
            <a:r>
              <a:rPr lang="en-US" sz="2400" i="1" dirty="0" smtClean="0"/>
              <a:t>to occur in biological system as free or combined but </a:t>
            </a:r>
            <a:r>
              <a:rPr lang="en-US" sz="2400" i="1" u="sng" dirty="0" smtClean="0"/>
              <a:t>never</a:t>
            </a:r>
            <a:r>
              <a:rPr lang="en-US" sz="2400" i="1" dirty="0" smtClean="0"/>
              <a:t> in protein, some non-protein amino acids are important intermediate in metabolism such as Homo Histidine , Homo Serine, Ornithine, Citrulline, are intermediate in synthesis of Arginine in the urea cycle, B-Aniline is the building block of vitamin.</a:t>
            </a:r>
          </a:p>
          <a:p>
            <a:pPr marL="0" indent="0" algn="l" rtl="0">
              <a:buNone/>
            </a:pPr>
            <a:r>
              <a:rPr lang="en-US" sz="2400" i="1" dirty="0" smtClean="0"/>
              <a:t> </a:t>
            </a:r>
          </a:p>
          <a:p>
            <a:pPr marL="0" indent="0">
              <a:buNone/>
            </a:pPr>
            <a:endParaRPr lang="ar-IQ"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39336" cy="1663296"/>
          </a:xfrm>
        </p:spPr>
        <p:txBody>
          <a:bodyPr>
            <a:normAutofit/>
          </a:bodyPr>
          <a:lstStyle/>
          <a:p>
            <a:r>
              <a:rPr lang="en-US" sz="3600" i="1" dirty="0" smtClean="0"/>
              <a:t>Essential and Non-Essential Amino Acids</a:t>
            </a:r>
            <a:r>
              <a:rPr lang="en-US" sz="3600" dirty="0" smtClean="0"/>
              <a:t/>
            </a:r>
            <a:br>
              <a:rPr lang="en-US" sz="3600" dirty="0" smtClean="0"/>
            </a:br>
            <a:endParaRPr lang="ar-IQ" sz="3600" dirty="0"/>
          </a:p>
        </p:txBody>
      </p:sp>
      <p:sp>
        <p:nvSpPr>
          <p:cNvPr id="3" name="عنصر نائب للمحتوى 2"/>
          <p:cNvSpPr>
            <a:spLocks noGrp="1"/>
          </p:cNvSpPr>
          <p:nvPr>
            <p:ph idx="1"/>
          </p:nvPr>
        </p:nvSpPr>
        <p:spPr>
          <a:xfrm>
            <a:off x="251520" y="1523433"/>
            <a:ext cx="8640960" cy="5357851"/>
          </a:xfrm>
        </p:spPr>
        <p:txBody>
          <a:bodyPr>
            <a:normAutofit fontScale="70000" lnSpcReduction="20000"/>
          </a:bodyPr>
          <a:lstStyle/>
          <a:p>
            <a:pPr marL="0" indent="0" algn="l" rtl="0">
              <a:buNone/>
            </a:pPr>
            <a:r>
              <a:rPr lang="en-US" i="1" dirty="0" smtClean="0"/>
              <a:t>    The non-essential amino acids are those amino acids that can be synthesized by the body, where as the other amino acids that can not be synthesized in the body are called essential amino acids and they must be supplement in the diet, the concentration of essential must increase when the amount of non-essential amino acids decrease, the number of essential amino acids are 9 and they are:</a:t>
            </a:r>
          </a:p>
          <a:p>
            <a:pPr marL="0" indent="0" algn="l" rtl="0">
              <a:buNone/>
            </a:pPr>
            <a:r>
              <a:rPr lang="en-US" i="1" dirty="0" smtClean="0"/>
              <a:t>           1. Phenyl Alanine             2. Methionine </a:t>
            </a:r>
          </a:p>
          <a:p>
            <a:pPr marL="0" indent="0" algn="l" rtl="0">
              <a:buNone/>
            </a:pPr>
            <a:r>
              <a:rPr lang="en-US" i="1" dirty="0" smtClean="0"/>
              <a:t>           3. Threonine                       4. Leucine </a:t>
            </a:r>
          </a:p>
          <a:p>
            <a:pPr marL="0" indent="0" algn="l" rtl="0">
              <a:buNone/>
            </a:pPr>
            <a:r>
              <a:rPr lang="en-US" i="1" dirty="0" smtClean="0"/>
              <a:t>           5. Isoleucine                      6. Arginine</a:t>
            </a:r>
          </a:p>
          <a:p>
            <a:pPr marL="0" indent="0" algn="l" rtl="0">
              <a:buNone/>
            </a:pPr>
            <a:r>
              <a:rPr lang="en-US" i="1" dirty="0" smtClean="0"/>
              <a:t>           7. </a:t>
            </a:r>
            <a:r>
              <a:rPr lang="en-US" i="1" dirty="0" err="1" smtClean="0"/>
              <a:t>Valine</a:t>
            </a:r>
            <a:r>
              <a:rPr lang="en-US" i="1" dirty="0" smtClean="0"/>
              <a:t>                               8. Lysine </a:t>
            </a:r>
          </a:p>
          <a:p>
            <a:pPr marL="0" indent="0" algn="l" rtl="0">
              <a:buNone/>
            </a:pPr>
            <a:r>
              <a:rPr lang="en-US" i="1" dirty="0" smtClean="0"/>
              <a:t>           9. Tryptophan                    10. Histidine (in infant)</a:t>
            </a:r>
          </a:p>
          <a:p>
            <a:pPr marL="0" indent="0" algn="l" rtl="0">
              <a:buNone/>
            </a:pPr>
            <a:endParaRPr lang="en-US" i="1" dirty="0" smtClean="0"/>
          </a:p>
          <a:p>
            <a:pPr marL="0" indent="0" algn="l" rtl="0">
              <a:buNone/>
            </a:pPr>
            <a:r>
              <a:rPr lang="en-US" i="1" dirty="0" smtClean="0"/>
              <a:t>   </a:t>
            </a:r>
          </a:p>
          <a:p>
            <a:pPr marL="0" indent="0" algn="l" rtl="0">
              <a:buNone/>
            </a:pPr>
            <a:r>
              <a:rPr lang="en-US" i="1" dirty="0" smtClean="0"/>
              <a:t> There are 9 essential amino acids for adult,</a:t>
            </a:r>
          </a:p>
          <a:p>
            <a:pPr marL="0" indent="0" algn="l" rtl="0">
              <a:buNone/>
            </a:pPr>
            <a:r>
              <a:rPr lang="en-US" i="1" dirty="0" smtClean="0"/>
              <a:t>   And 10 essential amino acids in infant.</a:t>
            </a:r>
          </a:p>
          <a:p>
            <a:pPr marL="0" indent="0" algn="l" rtl="0">
              <a:buNone/>
            </a:pPr>
            <a:r>
              <a:rPr lang="en-US" i="1" dirty="0" smtClean="0"/>
              <a:t>    The remaining amino acids (of the standard 20) are non- </a:t>
            </a:r>
          </a:p>
          <a:p>
            <a:pPr marL="0" indent="0" algn="l" rtl="0">
              <a:buNone/>
            </a:pPr>
            <a:r>
              <a:rPr lang="en-US" b="1" dirty="0"/>
              <a:t> </a:t>
            </a:r>
            <a:r>
              <a:rPr lang="en-US" b="1" dirty="0" smtClean="0"/>
              <a:t>    </a:t>
            </a:r>
            <a:r>
              <a:rPr lang="en-US" i="1" dirty="0" smtClean="0"/>
              <a:t>essential.</a:t>
            </a:r>
          </a:p>
          <a:p>
            <a:pPr marL="0" indent="0" algn="l" rtl="0">
              <a:buNone/>
            </a:pPr>
            <a:r>
              <a:rPr lang="en-US" b="1" dirty="0" smtClean="0"/>
              <a:t> </a:t>
            </a:r>
            <a:endParaRPr lang="en-US" dirty="0" smtClean="0"/>
          </a:p>
          <a:p>
            <a:pPr marL="0" indent="0">
              <a:buNone/>
            </a:pP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29600" cy="4526280"/>
          </a:xfrm>
        </p:spPr>
        <p:txBody>
          <a:bodyPr/>
          <a:lstStyle/>
          <a:p>
            <a:pPr marL="0" indent="0" algn="l" rtl="0">
              <a:buNone/>
            </a:pPr>
            <a:r>
              <a:rPr lang="en-US" b="1" i="1" u="sng" dirty="0" smtClean="0"/>
              <a:t>The Chemical Reactions of Amino Acids</a:t>
            </a:r>
          </a:p>
          <a:p>
            <a:pPr marL="0" indent="0" algn="l" rtl="0">
              <a:buNone/>
            </a:pPr>
            <a:endParaRPr lang="en-US" sz="2800" b="1" dirty="0"/>
          </a:p>
          <a:p>
            <a:pPr marL="0" indent="0" algn="l" rtl="0">
              <a:buNone/>
            </a:pPr>
            <a:endParaRPr lang="en-US" sz="2800" i="1" dirty="0" smtClean="0">
              <a:effectLst>
                <a:outerShdw blurRad="38100" dist="38100" dir="2700000" algn="tl">
                  <a:srgbClr val="000000">
                    <a:alpha val="43137"/>
                  </a:srgbClr>
                </a:outerShdw>
              </a:effectLst>
            </a:endParaRPr>
          </a:p>
          <a:p>
            <a:pPr marL="0" indent="0" algn="l" rtl="0">
              <a:buNone/>
            </a:pPr>
            <a:r>
              <a:rPr lang="en-US" sz="2800" i="1" dirty="0" smtClean="0">
                <a:effectLst>
                  <a:outerShdw blurRad="38100" dist="38100" dir="2700000" algn="tl">
                    <a:srgbClr val="000000">
                      <a:alpha val="43137"/>
                    </a:srgbClr>
                  </a:outerShdw>
                </a:effectLst>
              </a:rPr>
              <a:t> a</a:t>
            </a:r>
            <a:r>
              <a:rPr lang="en-US" sz="2800" b="1" i="1" dirty="0" smtClean="0">
                <a:effectLst>
                  <a:outerShdw blurRad="38100" dist="38100" dir="2700000" algn="tl">
                    <a:srgbClr val="000000">
                      <a:alpha val="43137"/>
                    </a:srgbClr>
                  </a:outerShdw>
                </a:effectLst>
              </a:rPr>
              <a:t>. </a:t>
            </a:r>
            <a:r>
              <a:rPr lang="en-US" sz="2800" i="1" dirty="0" smtClean="0">
                <a:effectLst>
                  <a:outerShdw blurRad="38100" dist="38100" dir="2700000" algn="tl">
                    <a:srgbClr val="000000">
                      <a:alpha val="43137"/>
                    </a:srgbClr>
                  </a:outerShdw>
                </a:effectLst>
              </a:rPr>
              <a:t>Reactions of Carboxyl group.</a:t>
            </a:r>
          </a:p>
          <a:p>
            <a:pPr marL="0" indent="0" algn="l" rtl="0">
              <a:buNone/>
            </a:pPr>
            <a:r>
              <a:rPr lang="en-US" sz="2800" i="1" dirty="0" smtClean="0">
                <a:effectLst>
                  <a:outerShdw blurRad="38100" dist="38100" dir="2700000" algn="tl">
                    <a:srgbClr val="000000">
                      <a:alpha val="43137"/>
                    </a:srgbClr>
                  </a:outerShdw>
                </a:effectLst>
              </a:rPr>
              <a:t>  </a:t>
            </a:r>
          </a:p>
          <a:p>
            <a:pPr marL="0" indent="0" algn="l" rtl="0">
              <a:buNone/>
            </a:pPr>
            <a:r>
              <a:rPr lang="en-US" sz="2800" i="1" dirty="0" smtClean="0">
                <a:effectLst>
                  <a:outerShdw blurRad="38100" dist="38100" dir="2700000" algn="tl">
                    <a:srgbClr val="000000">
                      <a:alpha val="43137"/>
                    </a:srgbClr>
                  </a:outerShdw>
                </a:effectLst>
              </a:rPr>
              <a:t> b. Reactions of Amino group.</a:t>
            </a:r>
          </a:p>
          <a:p>
            <a:pPr marL="0" indent="0" algn="l" rtl="0">
              <a:buNone/>
            </a:pPr>
            <a:r>
              <a:rPr lang="en-US" sz="2800" i="1" dirty="0" smtClean="0">
                <a:effectLst>
                  <a:outerShdw blurRad="38100" dist="38100" dir="2700000" algn="tl">
                    <a:srgbClr val="000000">
                      <a:alpha val="43137"/>
                    </a:srgbClr>
                  </a:outerShdw>
                </a:effectLst>
              </a:rPr>
              <a:t> </a:t>
            </a:r>
          </a:p>
          <a:p>
            <a:pPr marL="0" indent="0" algn="l" rtl="0">
              <a:buNone/>
            </a:pPr>
            <a:r>
              <a:rPr lang="en-US" sz="2800" i="1" dirty="0" smtClean="0">
                <a:effectLst>
                  <a:outerShdw blurRad="38100" dist="38100" dir="2700000" algn="tl">
                    <a:srgbClr val="000000">
                      <a:alpha val="43137"/>
                    </a:srgbClr>
                  </a:outerShdw>
                </a:effectLst>
              </a:rPr>
              <a:t> c. Reactions R-group</a:t>
            </a:r>
            <a:r>
              <a:rPr lang="en-US" sz="2800" b="1" i="1" dirty="0" smtClean="0">
                <a:effectLst>
                  <a:outerShdw blurRad="38100" dist="38100" dir="2700000" algn="tl">
                    <a:srgbClr val="000000">
                      <a:alpha val="43137"/>
                    </a:srgbClr>
                  </a:outerShdw>
                </a:effectLst>
              </a:rPr>
              <a:t>.</a:t>
            </a:r>
            <a:endParaRPr lang="en-US" sz="2800" i="1" dirty="0" smtClean="0">
              <a:effectLst>
                <a:outerShdw blurRad="38100" dist="38100" dir="2700000" algn="tl">
                  <a:srgbClr val="000000">
                    <a:alpha val="43137"/>
                  </a:srgbClr>
                </a:outerShdw>
              </a:effectLst>
            </a:endParaRPr>
          </a:p>
          <a:p>
            <a:pPr marL="0" indent="0">
              <a:buNone/>
            </a:pPr>
            <a:endParaRPr lang="ar-IQ"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29600" cy="4526280"/>
          </a:xfrm>
        </p:spPr>
        <p:txBody>
          <a:bodyPr>
            <a:normAutofit fontScale="92500" lnSpcReduction="10000"/>
          </a:bodyPr>
          <a:lstStyle/>
          <a:p>
            <a:pPr marL="0" indent="0" algn="l" rtl="0">
              <a:buNone/>
            </a:pPr>
            <a:r>
              <a:rPr lang="en-US" sz="4200" b="1" i="1" u="sng" dirty="0" smtClean="0"/>
              <a:t>A. Reactions of Carboxyl group: </a:t>
            </a:r>
          </a:p>
          <a:p>
            <a:pPr marL="0" indent="0" algn="l" rtl="0">
              <a:buNone/>
            </a:pPr>
            <a:endParaRPr lang="en-US" b="1" u="sng" dirty="0"/>
          </a:p>
          <a:p>
            <a:pPr marL="0" indent="0" algn="l" rtl="0">
              <a:buNone/>
            </a:pPr>
            <a:endParaRPr lang="en-US" b="1" dirty="0" smtClean="0"/>
          </a:p>
          <a:p>
            <a:pPr marL="0" indent="0" algn="l" rtl="0">
              <a:buNone/>
            </a:pPr>
            <a:r>
              <a:rPr lang="en-US" sz="2800" dirty="0" smtClean="0"/>
              <a:t>      </a:t>
            </a:r>
            <a:r>
              <a:rPr lang="en-US" sz="2600" i="1" dirty="0" smtClean="0"/>
              <a:t>The carboxyl group of amino acids undergo  </a:t>
            </a:r>
          </a:p>
          <a:p>
            <a:pPr marL="0" indent="0" algn="l" rtl="0">
              <a:buNone/>
            </a:pPr>
            <a:r>
              <a:rPr lang="en-US" sz="2600" i="1" dirty="0"/>
              <a:t> </a:t>
            </a:r>
            <a:r>
              <a:rPr lang="en-US" sz="2600" i="1" dirty="0" smtClean="0"/>
              <a:t>     the same reactions of organic carboxylic group.</a:t>
            </a:r>
          </a:p>
          <a:p>
            <a:pPr marL="0" indent="0" algn="l" rtl="0">
              <a:buNone/>
            </a:pPr>
            <a:endParaRPr lang="en-US" sz="2600" i="1" dirty="0" smtClean="0"/>
          </a:p>
          <a:p>
            <a:pPr marL="0" indent="0" algn="l" rtl="0">
              <a:buNone/>
            </a:pPr>
            <a:r>
              <a:rPr lang="en-US" sz="2600" i="1" dirty="0" smtClean="0"/>
              <a:t>      1. Formation of amide</a:t>
            </a:r>
          </a:p>
          <a:p>
            <a:pPr marL="0" indent="0" algn="l" rtl="0">
              <a:buNone/>
            </a:pPr>
            <a:r>
              <a:rPr lang="en-US" sz="2600" i="1" dirty="0" smtClean="0"/>
              <a:t>      2. Formation of ester</a:t>
            </a:r>
          </a:p>
          <a:p>
            <a:pPr marL="0" indent="0" algn="l" rtl="0">
              <a:buNone/>
            </a:pPr>
            <a:r>
              <a:rPr lang="en-US" sz="2600" i="1" dirty="0" smtClean="0"/>
              <a:t>      3. Formation of acid halide</a:t>
            </a:r>
          </a:p>
          <a:p>
            <a:pPr marL="0" indent="0" algn="l" rtl="0">
              <a:buNone/>
            </a:pPr>
            <a:r>
              <a:rPr lang="en-US" sz="2600" i="1" dirty="0" smtClean="0"/>
              <a:t>      4. Decarboxylation to give amine </a:t>
            </a:r>
          </a:p>
          <a:p>
            <a:pPr marL="0" indent="0" algn="l" rtl="0">
              <a:buNone/>
            </a:pPr>
            <a:r>
              <a:rPr lang="en-US" sz="2600" i="1" dirty="0" smtClean="0"/>
              <a:t>      5. Reduction with dansyl chloride </a:t>
            </a:r>
          </a:p>
          <a:p>
            <a:pPr marL="0" indent="0" algn="l" rtl="0">
              <a:buNone/>
            </a:pPr>
            <a:r>
              <a:rPr lang="en-US" sz="2600" i="1" dirty="0" smtClean="0"/>
              <a:t>      6. Reduction with LiBeH</a:t>
            </a:r>
            <a:r>
              <a:rPr lang="en-US" sz="2600" i="1" baseline="-25000" dirty="0" smtClean="0"/>
              <a:t>4</a:t>
            </a:r>
            <a:endParaRPr lang="en-US" sz="2600" i="1" dirty="0" smtClean="0"/>
          </a:p>
          <a:p>
            <a:pPr marL="0" indent="0">
              <a:buNone/>
            </a:pPr>
            <a:endParaRPr lang="ar-IQ"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8229600" cy="4526280"/>
          </a:xfrm>
        </p:spPr>
        <p:txBody>
          <a:bodyPr>
            <a:normAutofit fontScale="92500" lnSpcReduction="20000"/>
          </a:bodyPr>
          <a:lstStyle/>
          <a:p>
            <a:pPr marL="0" indent="0" algn="l" rtl="0">
              <a:buNone/>
            </a:pPr>
            <a:r>
              <a:rPr lang="en-US" sz="4200" b="1" i="1" u="sng" dirty="0" smtClean="0"/>
              <a:t>B. Reactions of amino group:</a:t>
            </a:r>
          </a:p>
          <a:p>
            <a:pPr marL="0" indent="0" algn="l" rtl="0">
              <a:buNone/>
            </a:pPr>
            <a:endParaRPr lang="en-US" b="1" u="sng" dirty="0"/>
          </a:p>
          <a:p>
            <a:pPr marL="0" indent="0" algn="l" rtl="0">
              <a:buNone/>
            </a:pPr>
            <a:endParaRPr lang="en-US" b="1" u="sng" dirty="0" smtClean="0"/>
          </a:p>
          <a:p>
            <a:pPr marL="0" indent="0" algn="l" rtl="0">
              <a:buNone/>
            </a:pPr>
            <a:r>
              <a:rPr lang="en-US" b="1" dirty="0" smtClean="0"/>
              <a:t>   </a:t>
            </a:r>
            <a:r>
              <a:rPr lang="en-US" sz="2600" i="1" dirty="0" smtClean="0"/>
              <a:t>1. Acetylating of α – amino group.</a:t>
            </a:r>
          </a:p>
          <a:p>
            <a:pPr marL="0" indent="0" algn="l" rtl="0">
              <a:buNone/>
            </a:pPr>
            <a:r>
              <a:rPr lang="en-US" sz="2600" i="1" dirty="0" smtClean="0"/>
              <a:t>      The α – amino group with benzyl carbonate.</a:t>
            </a:r>
          </a:p>
          <a:p>
            <a:pPr marL="0" indent="0" algn="l" rtl="0">
              <a:buNone/>
            </a:pPr>
            <a:endParaRPr lang="en-US" sz="2600" i="1" dirty="0" smtClean="0"/>
          </a:p>
          <a:p>
            <a:pPr marL="0" indent="0" algn="l" rtl="0">
              <a:buNone/>
            </a:pPr>
            <a:r>
              <a:rPr lang="en-US" sz="2600" i="1" dirty="0" smtClean="0"/>
              <a:t>  </a:t>
            </a:r>
          </a:p>
          <a:p>
            <a:pPr marL="0" indent="0" algn="l" rtl="0">
              <a:buNone/>
            </a:pPr>
            <a:r>
              <a:rPr lang="en-US" sz="2600" i="1" dirty="0" smtClean="0"/>
              <a:t> 2. Reaction with a non-hydrine which is used to estimate the amino acid quantitavely, all amino acids give a blue color with a non-</a:t>
            </a:r>
            <a:r>
              <a:rPr lang="en-US" sz="2600" i="1" dirty="0" err="1" smtClean="0"/>
              <a:t>hydrine</a:t>
            </a:r>
            <a:r>
              <a:rPr lang="en-US" sz="2600" i="1" dirty="0" smtClean="0"/>
              <a:t> except for Proline and 4-Hydroxy </a:t>
            </a:r>
          </a:p>
          <a:p>
            <a:pPr marL="0" indent="0" algn="l" rtl="0">
              <a:buNone/>
            </a:pPr>
            <a:r>
              <a:rPr lang="en-US" sz="2600" i="1" dirty="0"/>
              <a:t> </a:t>
            </a:r>
            <a:r>
              <a:rPr lang="en-US" sz="2600" i="1" dirty="0" smtClean="0"/>
              <a:t>     </a:t>
            </a:r>
          </a:p>
          <a:p>
            <a:pPr marL="0" indent="0" algn="l" rtl="0">
              <a:buNone/>
            </a:pPr>
            <a:r>
              <a:rPr lang="en-US" sz="2600" i="1" dirty="0" smtClean="0"/>
              <a:t>  Proline which will give a yellow color (why?)</a:t>
            </a:r>
          </a:p>
          <a:p>
            <a:pPr marL="0" indent="0" algn="l" rtl="0">
              <a:buNone/>
            </a:pPr>
            <a:r>
              <a:rPr lang="en-US" sz="2600" i="1" dirty="0" smtClean="0"/>
              <a:t>   Because they contain NH rather than NH</a:t>
            </a:r>
            <a:r>
              <a:rPr lang="en-US" sz="2600" i="1" baseline="-25000" dirty="0" smtClean="0"/>
              <a:t>2</a:t>
            </a:r>
            <a:endParaRPr lang="ar-IQ" sz="26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260648"/>
            <a:ext cx="8229600" cy="4526280"/>
          </a:xfrm>
        </p:spPr>
        <p:txBody>
          <a:bodyPr>
            <a:normAutofit fontScale="92500"/>
          </a:bodyPr>
          <a:lstStyle/>
          <a:p>
            <a:pPr marL="0" indent="0" algn="l">
              <a:buNone/>
            </a:pPr>
            <a:r>
              <a:rPr lang="en-US" sz="3900" b="1" dirty="0" smtClean="0">
                <a:effectLst>
                  <a:outerShdw blurRad="38100" dist="38100" dir="2700000" algn="tl">
                    <a:srgbClr val="000000">
                      <a:alpha val="43137"/>
                    </a:srgbClr>
                  </a:outerShdw>
                </a:effectLst>
              </a:rPr>
              <a:t> </a:t>
            </a:r>
            <a:r>
              <a:rPr lang="en-US" sz="3900" b="1" i="1" u="sng" dirty="0" smtClean="0">
                <a:effectLst>
                  <a:outerShdw blurRad="38100" dist="38100" dir="2700000" algn="tl">
                    <a:srgbClr val="000000">
                      <a:alpha val="43137"/>
                    </a:srgbClr>
                  </a:outerShdw>
                </a:effectLst>
              </a:rPr>
              <a:t>C. Reactions of R-group (phenolic):</a:t>
            </a:r>
          </a:p>
          <a:p>
            <a:pPr marL="0" indent="0" algn="l">
              <a:buNone/>
            </a:pPr>
            <a:r>
              <a:rPr lang="en-US" b="1" dirty="0" smtClean="0"/>
              <a:t> </a:t>
            </a:r>
            <a:endParaRPr lang="ar-IQ" b="1" dirty="0" smtClean="0"/>
          </a:p>
          <a:p>
            <a:pPr marL="0" indent="0" algn="l">
              <a:buNone/>
            </a:pPr>
            <a:endParaRPr lang="ar-IQ" b="1" dirty="0" smtClean="0"/>
          </a:p>
          <a:p>
            <a:pPr marL="0" indent="0" algn="l">
              <a:buNone/>
            </a:pPr>
            <a:endParaRPr lang="en-US" dirty="0" smtClean="0"/>
          </a:p>
          <a:p>
            <a:pPr marL="0" indent="0" algn="l">
              <a:buNone/>
            </a:pPr>
            <a:r>
              <a:rPr lang="en-US" sz="2600" dirty="0" smtClean="0"/>
              <a:t>  </a:t>
            </a:r>
            <a:r>
              <a:rPr lang="en-US" sz="2600" i="1" dirty="0" smtClean="0"/>
              <a:t>The hydroxyl group of Tyrosine gives Millonse, the guanidine  group of the Arginine gives Sakaguchi, the aromatic group of Tyrosine and Tryptophan gives Hopkins-Cole, the Thiol group of Cysteine oxidize to give Cystine.</a:t>
            </a:r>
          </a:p>
          <a:p>
            <a:pPr marL="0" indent="0" algn="l">
              <a:buNone/>
            </a:pPr>
            <a:r>
              <a:rPr lang="en-US" sz="2600" i="1" dirty="0" smtClean="0"/>
              <a:t> </a:t>
            </a:r>
            <a:r>
              <a:rPr lang="en-US" sz="2600" b="1" i="1" dirty="0" smtClean="0"/>
              <a:t> </a:t>
            </a:r>
            <a:endParaRPr lang="en-US" sz="2600" i="1" dirty="0" smtClean="0"/>
          </a:p>
          <a:p>
            <a:pPr marL="0" indent="0" algn="l">
              <a:buNone/>
            </a:pP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496944" cy="2092881"/>
          </a:xfrm>
          <a:prstGeom prst="rect">
            <a:avLst/>
          </a:prstGeom>
        </p:spPr>
        <p:txBody>
          <a:bodyPr wrap="square">
            <a:spAutoFit/>
          </a:bodyPr>
          <a:lstStyle/>
          <a:p>
            <a:pPr algn="l"/>
            <a:r>
              <a:rPr lang="en-US" sz="3200" i="1" u="sng" dirty="0" smtClean="0">
                <a:latin typeface="+mj-lt"/>
              </a:rPr>
              <a:t>Acid</a:t>
            </a:r>
            <a:r>
              <a:rPr lang="en-US" sz="3200" i="1" u="sng" dirty="0">
                <a:latin typeface="+mj-lt"/>
              </a:rPr>
              <a:t>, Base properties of Amino Acids:</a:t>
            </a:r>
          </a:p>
          <a:p>
            <a:r>
              <a:rPr lang="en-US" sz="3200" i="1" dirty="0">
                <a:latin typeface="+mj-lt"/>
              </a:rPr>
              <a:t> </a:t>
            </a:r>
            <a:endParaRPr lang="ar-IQ" sz="3200" i="1" dirty="0" smtClean="0">
              <a:latin typeface="+mj-lt"/>
            </a:endParaRPr>
          </a:p>
          <a:p>
            <a:endParaRPr lang="en-US" dirty="0"/>
          </a:p>
          <a:p>
            <a:pPr algn="l"/>
            <a:r>
              <a:rPr lang="en-US" sz="2400" i="1" dirty="0"/>
              <a:t>Amino acids in a polar solvent present as </a:t>
            </a:r>
            <a:r>
              <a:rPr lang="en-US" sz="2400" i="1" dirty="0" smtClean="0"/>
              <a:t>crystalline </a:t>
            </a:r>
            <a:r>
              <a:rPr lang="en-US" sz="2400" i="1" dirty="0"/>
              <a:t>form as dipolar ions or zwitterions.</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2708920"/>
            <a:ext cx="8064896" cy="2808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47543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سبوك">
  <a:themeElements>
    <a:clrScheme name="مسبو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مسبوك">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278</TotalTime>
  <Words>1047</Words>
  <Application>Microsoft Office PowerPoint</Application>
  <PresentationFormat>عرض على الشاشة (3:4)‏</PresentationFormat>
  <Paragraphs>196</Paragraphs>
  <Slides>22</Slides>
  <Notes>1</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مسبوك</vt:lpstr>
      <vt:lpstr>الشريحة 1</vt:lpstr>
      <vt:lpstr>Rare Amino Acids </vt:lpstr>
      <vt:lpstr>Non Protein Amino Acids </vt:lpstr>
      <vt:lpstr>Essential and Non-Essential Amino Acids </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Peptides of Non-Protein Origin </vt:lpstr>
      <vt:lpstr>الشريحة 15</vt:lpstr>
      <vt:lpstr>Protein: </vt:lpstr>
      <vt:lpstr>الشريحة 17</vt:lpstr>
      <vt:lpstr>الشريحة 18</vt:lpstr>
      <vt:lpstr>الشريحة 19</vt:lpstr>
      <vt:lpstr>الشريحة 20</vt:lpstr>
      <vt:lpstr>الشريحة 21</vt:lpstr>
      <vt:lpstr>الشريحة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pc</cp:lastModifiedBy>
  <cp:revision>45</cp:revision>
  <dcterms:created xsi:type="dcterms:W3CDTF">2013-12-14T18:39:43Z</dcterms:created>
  <dcterms:modified xsi:type="dcterms:W3CDTF">2019-02-15T07:51:09Z</dcterms:modified>
</cp:coreProperties>
</file>